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30"/>
  </p:notesMasterIdLst>
  <p:handoutMasterIdLst>
    <p:handoutMasterId r:id="rId31"/>
  </p:handoutMasterIdLst>
  <p:sldIdLst>
    <p:sldId id="265" r:id="rId2"/>
    <p:sldId id="266" r:id="rId3"/>
    <p:sldId id="268" r:id="rId4"/>
    <p:sldId id="281" r:id="rId5"/>
    <p:sldId id="270" r:id="rId6"/>
    <p:sldId id="277" r:id="rId7"/>
    <p:sldId id="267" r:id="rId8"/>
    <p:sldId id="279" r:id="rId9"/>
    <p:sldId id="280" r:id="rId10"/>
    <p:sldId id="272" r:id="rId11"/>
    <p:sldId id="283" r:id="rId12"/>
    <p:sldId id="276" r:id="rId13"/>
    <p:sldId id="274" r:id="rId14"/>
    <p:sldId id="285" r:id="rId15"/>
    <p:sldId id="284" r:id="rId16"/>
    <p:sldId id="269" r:id="rId17"/>
    <p:sldId id="286" r:id="rId18"/>
    <p:sldId id="287" r:id="rId19"/>
    <p:sldId id="271" r:id="rId20"/>
    <p:sldId id="288" r:id="rId21"/>
    <p:sldId id="289" r:id="rId22"/>
    <p:sldId id="275" r:id="rId23"/>
    <p:sldId id="290" r:id="rId24"/>
    <p:sldId id="293" r:id="rId25"/>
    <p:sldId id="292" r:id="rId26"/>
    <p:sldId id="273" r:id="rId27"/>
    <p:sldId id="294" r:id="rId28"/>
    <p:sldId id="291"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117" d="100"/>
          <a:sy n="117" d="100"/>
        </p:scale>
        <p:origin x="3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17E65A2-4AFF-45F1-8389-97D0C5551408}" type="datetimeFigureOut">
              <a:rPr lang="en-US" smtClean="0"/>
              <a:t>5/2/2022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BF78775-73BB-49E6-9209-40DAC3525586}" type="slidenum">
              <a:rPr lang="en-US" smtClean="0"/>
              <a:t>‹#›</a:t>
            </a:fld>
            <a:endParaRPr lang="en-US"/>
          </a:p>
        </p:txBody>
      </p:sp>
    </p:spTree>
    <p:extLst>
      <p:ext uri="{BB962C8B-B14F-4D97-AF65-F5344CB8AC3E}">
        <p14:creationId xmlns:p14="http://schemas.microsoft.com/office/powerpoint/2010/main" val="4124828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A5CBA72-234E-4E9D-AEAE-B0FD3A234A23}" type="datetimeFigureOut">
              <a:rPr lang="en-US" smtClean="0"/>
              <a:t>5/6/2022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E77E39E-5D87-404B-A1AE-999049143C55}" type="slidenum">
              <a:rPr lang="en-US" smtClean="0"/>
              <a:t>‹#›</a:t>
            </a:fld>
            <a:endParaRPr lang="en-US"/>
          </a:p>
        </p:txBody>
      </p:sp>
    </p:spTree>
    <p:extLst>
      <p:ext uri="{BB962C8B-B14F-4D97-AF65-F5344CB8AC3E}">
        <p14:creationId xmlns:p14="http://schemas.microsoft.com/office/powerpoint/2010/main" val="3316628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B805C4-D97E-446A-9F5C-840FCBC24875}"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1018018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E1B6A6-B1CE-4F31-8939-63BED00B1578}"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423557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A47F9F-E6D1-4552-80A8-0CDAA01B86F6}"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12202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F00D76-8EF0-40A1-9B08-E9306C9C3AA2}"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782071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81FBD-C5BC-47C7-B593-5FA0A34C33EB}"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9136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FA4291-A5FD-44F8-9C66-1355E86D329E}"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743671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633E5-853E-41E3-A7F4-DEF73E240D28}"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3817185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E78AE3-971E-4E8D-AB63-8A0BA92D363A}"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191784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936AE0-F49E-4F94-BFB5-13978773EEAE}"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362353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6CD543-769A-41EC-8A2F-A8987C305163}" type="datetime1">
              <a:rPr lang="en-US" smtClean="0"/>
              <a:t>5/6/2022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384010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DBA913-7B86-4500-8C07-EE334D21B744}" type="datetime1">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413025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5C6559-5C6D-491B-99CB-D37F344A14F2}" type="datetime1">
              <a:rPr lang="en-US" smtClean="0"/>
              <a:t>5/6/2022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293290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CEBF6B-0321-4BE6-A029-510FAAF195E5}" type="datetime1">
              <a:rPr lang="en-US" smtClean="0"/>
              <a:t>5/6/2022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2689459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ADB40-FCCD-438A-A0D6-45AF13DE5D5B}" type="datetime1">
              <a:rPr lang="en-US" smtClean="0"/>
              <a:t>5/6/2022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757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112D6E5-EC03-42C7-9FDD-D2688CA79916}" type="datetime1">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93926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7781787-1FCC-46D7-AC71-033C311EAF3E}" type="datetime1">
              <a:rPr lang="en-US" smtClean="0"/>
              <a:t>5/6/2022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4CA56-2221-4D96-8578-409C6FF4DC06}" type="slidenum">
              <a:rPr lang="en-US" smtClean="0"/>
              <a:t>‹#›</a:t>
            </a:fld>
            <a:endParaRPr lang="en-US"/>
          </a:p>
        </p:txBody>
      </p:sp>
    </p:spTree>
    <p:extLst>
      <p:ext uri="{BB962C8B-B14F-4D97-AF65-F5344CB8AC3E}">
        <p14:creationId xmlns:p14="http://schemas.microsoft.com/office/powerpoint/2010/main" val="3096259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8AC399-4395-4935-8C65-7E4DEE7D0259}" type="datetime1">
              <a:rPr lang="en-US" smtClean="0"/>
              <a:t>5/6/2022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8A4CA56-2221-4D96-8578-409C6FF4DC06}" type="slidenum">
              <a:rPr lang="en-US" smtClean="0"/>
              <a:t>‹#›</a:t>
            </a:fld>
            <a:endParaRPr lang="en-US"/>
          </a:p>
        </p:txBody>
      </p:sp>
    </p:spTree>
    <p:extLst>
      <p:ext uri="{BB962C8B-B14F-4D97-AF65-F5344CB8AC3E}">
        <p14:creationId xmlns:p14="http://schemas.microsoft.com/office/powerpoint/2010/main" val="1019415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blog.reedsy.com/ingramspark/#access_to_the_widest_network_of_brick_and_mortar_stor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bpa-online.org/page/hybridpublisher" TargetMode="External"/><Relationship Id="rId2" Type="http://schemas.openxmlformats.org/officeDocument/2006/relationships/hyperlink" Target="https://blog.reedsy.com/hybrid-publishers/#what_should_you_look_for_in_a_hybrid_publisher_"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blog.reedsy.com/guide/parts-of-a-book/copyright-pag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log.reedsy.com/guide/publishing-companies-to-avoid/vanity-pres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blog.reedsy.com/how-to-self-publish-a-boo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skgcreations.com/" TargetMode="External"/><Relationship Id="rId2" Type="http://schemas.openxmlformats.org/officeDocument/2006/relationships/hyperlink" Target="https://www.austinmacauley.com/book/life-lessons-and-tales-little-misf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log.reedsy.com/publishers/" TargetMode="External"/><Relationship Id="rId2" Type="http://schemas.openxmlformats.org/officeDocument/2006/relationships/hyperlink" Target="https://blog.reedsy.com/literary-age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923503"/>
            <a:ext cx="10683239" cy="2086379"/>
          </a:xfrm>
        </p:spPr>
        <p:txBody>
          <a:bodyPr>
            <a:normAutofit fontScale="90000"/>
          </a:bodyPr>
          <a:lstStyle/>
          <a:p>
            <a:pPr algn="ctr"/>
            <a:r>
              <a:rPr lang="en-US" sz="6600" dirty="0" smtClean="0">
                <a:solidFill>
                  <a:schemeClr val="tx1"/>
                </a:solidFill>
              </a:rPr>
              <a:t>Using a Hybrid Publisher</a:t>
            </a:r>
            <a:br>
              <a:rPr lang="en-US" sz="6600" dirty="0" smtClean="0">
                <a:solidFill>
                  <a:schemeClr val="tx1"/>
                </a:solidFill>
              </a:rPr>
            </a:br>
            <a:r>
              <a:rPr lang="en-US" sz="2000">
                <a:solidFill>
                  <a:schemeClr val="tx1"/>
                </a:solidFill>
              </a:rPr>
              <a:t>June </a:t>
            </a:r>
            <a:r>
              <a:rPr lang="en-US" sz="2000" smtClean="0">
                <a:solidFill>
                  <a:schemeClr val="tx1"/>
                </a:solidFill>
              </a:rPr>
              <a:t>2022 </a:t>
            </a:r>
            <a:r>
              <a:rPr lang="en-US" sz="2000" dirty="0">
                <a:solidFill>
                  <a:schemeClr val="tx1"/>
                </a:solidFill>
              </a:rPr>
              <a:t>– presentation to the Gulf Coast Writer’s Association</a:t>
            </a:r>
            <a:r>
              <a:rPr lang="en-US" sz="2000" dirty="0" smtClean="0">
                <a:solidFill>
                  <a:schemeClr val="tx1"/>
                </a:solidFill>
              </a:rPr>
              <a:t/>
            </a:r>
            <a:br>
              <a:rPr lang="en-US" sz="2000" dirty="0" smtClean="0">
                <a:solidFill>
                  <a:schemeClr val="tx1"/>
                </a:solidFill>
              </a:rPr>
            </a:br>
            <a:r>
              <a:rPr lang="en-US" sz="2000" dirty="0" smtClean="0">
                <a:solidFill>
                  <a:schemeClr val="tx1"/>
                </a:solidFill>
              </a:rPr>
              <a:t/>
            </a:r>
            <a:br>
              <a:rPr lang="en-US" sz="2000" dirty="0" smtClean="0">
                <a:solidFill>
                  <a:schemeClr val="tx1"/>
                </a:solidFill>
              </a:rPr>
            </a:br>
            <a:r>
              <a:rPr lang="en-US" sz="2800" dirty="0" smtClean="0">
                <a:solidFill>
                  <a:schemeClr val="tx1"/>
                </a:solidFill>
              </a:rPr>
              <a:t>by Dr. Susan K. Grunin – Award Winning author of Life Lessons and Tales of Little MisFit – Book 1:  Life Isn’t Always What It Seems</a:t>
            </a:r>
            <a:br>
              <a:rPr lang="en-US" sz="2800" dirty="0" smtClean="0">
                <a:solidFill>
                  <a:schemeClr val="tx1"/>
                </a:solidFill>
              </a:rPr>
            </a:br>
            <a:endParaRPr lang="en-US" sz="6600" dirty="0">
              <a:solidFill>
                <a:schemeClr val="tx1"/>
              </a:solidFill>
            </a:endParaRP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8859" y="477665"/>
            <a:ext cx="1421295" cy="2194125"/>
          </a:xfrm>
        </p:spPr>
      </p:pic>
      <p:sp>
        <p:nvSpPr>
          <p:cNvPr id="2" name="Slide Number Placeholder 1"/>
          <p:cNvSpPr>
            <a:spLocks noGrp="1"/>
          </p:cNvSpPr>
          <p:nvPr>
            <p:ph type="sldNum" sz="quarter" idx="12"/>
          </p:nvPr>
        </p:nvSpPr>
        <p:spPr/>
        <p:txBody>
          <a:bodyPr/>
          <a:lstStyle/>
          <a:p>
            <a:fld id="{78A4CA56-2221-4D96-8578-409C6FF4DC06}" type="slidenum">
              <a:rPr lang="en-US" smtClean="0"/>
              <a:t>1</a:t>
            </a:fld>
            <a:endParaRPr lang="en-US"/>
          </a:p>
        </p:txBody>
      </p:sp>
      <p:sp>
        <p:nvSpPr>
          <p:cNvPr id="3" name="TextBox 2"/>
          <p:cNvSpPr txBox="1"/>
          <p:nvPr/>
        </p:nvSpPr>
        <p:spPr>
          <a:xfrm>
            <a:off x="2318657" y="1102179"/>
            <a:ext cx="1608364" cy="369332"/>
          </a:xfrm>
          <a:prstGeom prst="rect">
            <a:avLst/>
          </a:prstGeom>
          <a:noFill/>
        </p:spPr>
        <p:txBody>
          <a:bodyPr wrap="square" rtlCol="0">
            <a:spAutoFit/>
          </a:bodyPr>
          <a:lstStyle/>
          <a:p>
            <a:r>
              <a:rPr lang="en-US" dirty="0" smtClean="0"/>
              <a:t> </a:t>
            </a:r>
            <a:endParaRPr lang="en-US" dirty="0"/>
          </a:p>
        </p:txBody>
      </p:sp>
      <p:pic>
        <p:nvPicPr>
          <p:cNvPr id="7" name="Picture 6" descr="AEA-Seal-Top10"/>
          <p:cNvPicPr>
            <a:picLocks noGrp="1" noChangeAspect="1"/>
          </p:cNvPicPr>
          <p:nvPr isPhoto="1"/>
        </p:nvPicPr>
        <p:blipFill>
          <a:blip r:embed="rId3" cstate="print">
            <a:lum/>
            <a:extLst>
              <a:ext uri="{28A0092B-C50C-407E-A947-70E740481C1C}">
                <a14:useLocalDpi xmlns:a14="http://schemas.microsoft.com/office/drawing/2010/main" val="0"/>
              </a:ext>
            </a:extLst>
          </a:blip>
          <a:stretch>
            <a:fillRect/>
          </a:stretch>
        </p:blipFill>
        <p:spPr>
          <a:xfrm>
            <a:off x="2437039" y="633423"/>
            <a:ext cx="824312" cy="8243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37039" y="1457735"/>
            <a:ext cx="868576" cy="868576"/>
          </a:xfrm>
          <a:prstGeom prst="rect">
            <a:avLst/>
          </a:prstGeom>
        </p:spPr>
      </p:pic>
    </p:spTree>
    <p:extLst>
      <p:ext uri="{BB962C8B-B14F-4D97-AF65-F5344CB8AC3E}">
        <p14:creationId xmlns:p14="http://schemas.microsoft.com/office/powerpoint/2010/main" val="108135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tx1"/>
                </a:solidFill>
              </a:rPr>
              <a:t>Ways to Tell if a Hybrid Publisher Is Legit</a:t>
            </a:r>
            <a:endParaRPr lang="en-US" sz="3200" dirty="0">
              <a:solidFill>
                <a:schemeClr val="tx1"/>
              </a:solidFill>
            </a:endParaRPr>
          </a:p>
        </p:txBody>
      </p:sp>
      <p:sp>
        <p:nvSpPr>
          <p:cNvPr id="3" name="Content Placeholder 2"/>
          <p:cNvSpPr>
            <a:spLocks noGrp="1"/>
          </p:cNvSpPr>
          <p:nvPr>
            <p:ph idx="1"/>
          </p:nvPr>
        </p:nvSpPr>
        <p:spPr>
          <a:xfrm>
            <a:off x="587182" y="1184856"/>
            <a:ext cx="8596668" cy="5062569"/>
          </a:xfrm>
        </p:spPr>
        <p:txBody>
          <a:bodyPr>
            <a:noAutofit/>
          </a:bodyPr>
          <a:lstStyle/>
          <a:p>
            <a:r>
              <a:rPr lang="en-US" sz="2800" dirty="0"/>
              <a:t>Most “hybrid publishers” are actually vanity presses</a:t>
            </a:r>
          </a:p>
          <a:p>
            <a:r>
              <a:rPr lang="en-US" sz="2800" dirty="0" smtClean="0"/>
              <a:t>However a few publishers which charge </a:t>
            </a:r>
            <a:r>
              <a:rPr lang="en-US" sz="2800" dirty="0"/>
              <a:t>fees for editing, designing, and marketing the book </a:t>
            </a:r>
            <a:r>
              <a:rPr lang="en-US" sz="2800" dirty="0" smtClean="0"/>
              <a:t>AND are also invested </a:t>
            </a:r>
            <a:r>
              <a:rPr lang="en-US" sz="2800" dirty="0"/>
              <a:t>in its commercial </a:t>
            </a:r>
            <a:r>
              <a:rPr lang="en-US" sz="2800" dirty="0" smtClean="0"/>
              <a:t>success are </a:t>
            </a:r>
            <a:r>
              <a:rPr lang="en-US" sz="2800" dirty="0"/>
              <a:t>legitimate hybrid </a:t>
            </a:r>
            <a:r>
              <a:rPr lang="en-US" sz="2800" dirty="0" smtClean="0"/>
              <a:t>publishers.  It </a:t>
            </a:r>
            <a:r>
              <a:rPr lang="en-US" sz="2800" dirty="0"/>
              <a:t>can be difficult to tell them apart in a sea of vanity presses. </a:t>
            </a:r>
            <a:endParaRPr lang="en-US" sz="2800" dirty="0" smtClean="0"/>
          </a:p>
          <a:p>
            <a:r>
              <a:rPr lang="en-US" sz="2800" dirty="0" smtClean="0"/>
              <a:t>Generally they pay higher royalties than the traditional publisher but do not offer upfront payments and don’t just </a:t>
            </a:r>
            <a:r>
              <a:rPr lang="en-US" sz="2800" dirty="0"/>
              <a:t>profit from the fees collected alone.</a:t>
            </a:r>
            <a:endParaRPr lang="en-US" sz="2800" dirty="0"/>
          </a:p>
        </p:txBody>
      </p:sp>
      <p:sp>
        <p:nvSpPr>
          <p:cNvPr id="4" name="Slide Number Placeholder 3"/>
          <p:cNvSpPr>
            <a:spLocks noGrp="1"/>
          </p:cNvSpPr>
          <p:nvPr>
            <p:ph type="sldNum" sz="quarter" idx="12"/>
          </p:nvPr>
        </p:nvSpPr>
        <p:spPr/>
        <p:txBody>
          <a:bodyPr/>
          <a:lstStyle/>
          <a:p>
            <a:fld id="{78A4CA56-2221-4D96-8578-409C6FF4DC06}" type="slidenum">
              <a:rPr lang="en-US" smtClean="0"/>
              <a:t>10</a:t>
            </a:fld>
            <a:endParaRPr lang="en-US"/>
          </a:p>
        </p:txBody>
      </p:sp>
    </p:spTree>
    <p:extLst>
      <p:ext uri="{BB962C8B-B14F-4D97-AF65-F5344CB8AC3E}">
        <p14:creationId xmlns:p14="http://schemas.microsoft.com/office/powerpoint/2010/main" val="32631363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4749"/>
            <a:ext cx="8596668" cy="1515414"/>
          </a:xfrm>
        </p:spPr>
        <p:txBody>
          <a:bodyPr/>
          <a:lstStyle/>
          <a:p>
            <a:r>
              <a:rPr lang="en-US" dirty="0">
                <a:solidFill>
                  <a:schemeClr val="tx1"/>
                </a:solidFill>
              </a:rPr>
              <a:t>Ways to Tell if a Hybrid Publisher Is Legit</a:t>
            </a:r>
            <a:endParaRPr lang="en-US" dirty="0"/>
          </a:p>
        </p:txBody>
      </p:sp>
      <p:sp>
        <p:nvSpPr>
          <p:cNvPr id="3" name="Content Placeholder 2"/>
          <p:cNvSpPr>
            <a:spLocks noGrp="1"/>
          </p:cNvSpPr>
          <p:nvPr>
            <p:ph idx="1"/>
          </p:nvPr>
        </p:nvSpPr>
        <p:spPr>
          <a:xfrm>
            <a:off x="677334" y="1171977"/>
            <a:ext cx="8596668" cy="4753475"/>
          </a:xfrm>
        </p:spPr>
        <p:txBody>
          <a:bodyPr>
            <a:normAutofit/>
          </a:bodyPr>
          <a:lstStyle/>
          <a:p>
            <a:r>
              <a:rPr lang="en-US" sz="2800" dirty="0" smtClean="0"/>
              <a:t>Know also that the hybrid publishing model, though it isn’t outright predatory, means that </a:t>
            </a:r>
            <a:r>
              <a:rPr lang="en-US" sz="2800" dirty="0"/>
              <a:t>you will have to shoulder much of the financial risks of putting your book out there. </a:t>
            </a:r>
            <a:endParaRPr lang="en-US" sz="2800" dirty="0" smtClean="0"/>
          </a:p>
          <a:p>
            <a:pPr marL="0" indent="0">
              <a:buNone/>
            </a:pPr>
            <a:endParaRPr lang="en-US" sz="2800" dirty="0" smtClean="0"/>
          </a:p>
          <a:p>
            <a:r>
              <a:rPr lang="en-US" sz="2800" dirty="0" smtClean="0"/>
              <a:t>A </a:t>
            </a:r>
            <a:r>
              <a:rPr lang="en-US" sz="2800" dirty="0"/>
              <a:t>hybrid publisher doesn’t have the resources that a traditional publisher has; and those limited resources have to be shared between </a:t>
            </a:r>
            <a:r>
              <a:rPr lang="en-US" sz="2800" dirty="0" smtClean="0"/>
              <a:t>several authors</a:t>
            </a:r>
            <a:r>
              <a:rPr lang="en-US" sz="2800" dirty="0"/>
              <a:t>.  </a:t>
            </a:r>
          </a:p>
          <a:p>
            <a:endParaRPr lang="en-US" sz="2800" dirty="0"/>
          </a:p>
        </p:txBody>
      </p:sp>
      <p:sp>
        <p:nvSpPr>
          <p:cNvPr id="4" name="Slide Number Placeholder 3"/>
          <p:cNvSpPr>
            <a:spLocks noGrp="1"/>
          </p:cNvSpPr>
          <p:nvPr>
            <p:ph type="sldNum" sz="quarter" idx="12"/>
          </p:nvPr>
        </p:nvSpPr>
        <p:spPr/>
        <p:txBody>
          <a:bodyPr/>
          <a:lstStyle/>
          <a:p>
            <a:fld id="{78A4CA56-2221-4D96-8578-409C6FF4DC06}" type="slidenum">
              <a:rPr lang="en-US" smtClean="0"/>
              <a:t>11</a:t>
            </a:fld>
            <a:endParaRPr lang="en-US"/>
          </a:p>
        </p:txBody>
      </p:sp>
    </p:spTree>
    <p:extLst>
      <p:ext uri="{BB962C8B-B14F-4D97-AF65-F5344CB8AC3E}">
        <p14:creationId xmlns:p14="http://schemas.microsoft.com/office/powerpoint/2010/main" val="39431208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8 Signs Your Publisher is a Scam</a:t>
            </a:r>
            <a:endParaRPr lang="en-US" dirty="0">
              <a:solidFill>
                <a:schemeClr val="tx1"/>
              </a:solidFill>
            </a:endParaRPr>
          </a:p>
        </p:txBody>
      </p:sp>
      <p:sp>
        <p:nvSpPr>
          <p:cNvPr id="3" name="Content Placeholder 2"/>
          <p:cNvSpPr>
            <a:spLocks noGrp="1"/>
          </p:cNvSpPr>
          <p:nvPr>
            <p:ph idx="1"/>
          </p:nvPr>
        </p:nvSpPr>
        <p:spPr>
          <a:xfrm>
            <a:off x="677334" y="1390919"/>
            <a:ext cx="8596668" cy="4984123"/>
          </a:xfrm>
        </p:spPr>
        <p:txBody>
          <a:bodyPr>
            <a:normAutofit fontScale="92500" lnSpcReduction="20000"/>
          </a:bodyPr>
          <a:lstStyle/>
          <a:p>
            <a:pPr marL="0" indent="0">
              <a:buNone/>
            </a:pPr>
            <a:r>
              <a:rPr lang="en-US" sz="2800" dirty="0" smtClean="0"/>
              <a:t>THEY:</a:t>
            </a:r>
          </a:p>
          <a:p>
            <a:pPr marL="0" indent="0">
              <a:buNone/>
            </a:pPr>
            <a:r>
              <a:rPr lang="en-US" sz="2800" dirty="0" smtClean="0"/>
              <a:t>1) </a:t>
            </a:r>
            <a:r>
              <a:rPr lang="en-US" sz="2800" dirty="0"/>
              <a:t>Charge Reading Fees. ...</a:t>
            </a:r>
          </a:p>
          <a:p>
            <a:pPr marL="0" indent="0">
              <a:buNone/>
            </a:pPr>
            <a:r>
              <a:rPr lang="en-US" sz="2800" dirty="0"/>
              <a:t>2) </a:t>
            </a:r>
            <a:r>
              <a:rPr lang="en-US" sz="2800" dirty="0" smtClean="0"/>
              <a:t>Guarantee Bestsellers… and Tell </a:t>
            </a:r>
            <a:r>
              <a:rPr lang="en-US" sz="2800" dirty="0"/>
              <a:t>You Your Book's Perfect</a:t>
            </a:r>
            <a:r>
              <a:rPr lang="en-US" sz="2800" dirty="0" smtClean="0"/>
              <a:t>.</a:t>
            </a:r>
          </a:p>
          <a:p>
            <a:pPr marL="0" indent="0">
              <a:buNone/>
            </a:pPr>
            <a:r>
              <a:rPr lang="en-US" sz="2800" dirty="0" smtClean="0"/>
              <a:t>3) Don’t Have an Editorial Board/Review of Manuscripts Process in Place …</a:t>
            </a:r>
            <a:endParaRPr lang="en-US" sz="2800" dirty="0"/>
          </a:p>
          <a:p>
            <a:pPr marL="0" indent="0">
              <a:buNone/>
            </a:pPr>
            <a:r>
              <a:rPr lang="en-US" sz="2800" dirty="0" smtClean="0"/>
              <a:t>4) </a:t>
            </a:r>
            <a:r>
              <a:rPr lang="en-US" sz="2800" dirty="0"/>
              <a:t>Are Faceless. ...</a:t>
            </a:r>
          </a:p>
          <a:p>
            <a:pPr marL="0" indent="0">
              <a:buNone/>
            </a:pPr>
            <a:r>
              <a:rPr lang="en-US" sz="2800" dirty="0"/>
              <a:t>5</a:t>
            </a:r>
            <a:r>
              <a:rPr lang="en-US" sz="2800" dirty="0" smtClean="0"/>
              <a:t>) Nickel </a:t>
            </a:r>
            <a:r>
              <a:rPr lang="en-US" sz="2800" dirty="0"/>
              <a:t>and Dime You. ...</a:t>
            </a:r>
          </a:p>
          <a:p>
            <a:pPr marL="0" indent="0">
              <a:buNone/>
            </a:pPr>
            <a:r>
              <a:rPr lang="en-US" sz="2800" dirty="0"/>
              <a:t>6) </a:t>
            </a:r>
            <a:r>
              <a:rPr lang="en-US" sz="2800" dirty="0" smtClean="0"/>
              <a:t>Claim </a:t>
            </a:r>
            <a:r>
              <a:rPr lang="en-US" sz="2800" dirty="0"/>
              <a:t>to be </a:t>
            </a:r>
            <a:r>
              <a:rPr lang="en-US" sz="2800" dirty="0" smtClean="0"/>
              <a:t>a Self-Publisher or Independent, </a:t>
            </a:r>
            <a:r>
              <a:rPr lang="en-US" sz="2800" dirty="0"/>
              <a:t>But Have a Royalty Structure in Place. </a:t>
            </a:r>
            <a:endParaRPr lang="en-US" sz="2800" dirty="0" smtClean="0"/>
          </a:p>
          <a:p>
            <a:pPr marL="0" indent="0">
              <a:buNone/>
            </a:pPr>
            <a:r>
              <a:rPr lang="en-US" sz="2800" dirty="0" smtClean="0"/>
              <a:t>7</a:t>
            </a:r>
            <a:r>
              <a:rPr lang="en-US" sz="2800" dirty="0"/>
              <a:t>) </a:t>
            </a:r>
            <a:r>
              <a:rPr lang="en-US" sz="2800" dirty="0" smtClean="0"/>
              <a:t>Try </a:t>
            </a:r>
            <a:r>
              <a:rPr lang="en-US" sz="2800" dirty="0"/>
              <a:t>to Claim Your Rights/Sub-Rights. ...</a:t>
            </a:r>
          </a:p>
          <a:p>
            <a:pPr marL="0" indent="0">
              <a:buNone/>
            </a:pPr>
            <a:r>
              <a:rPr lang="en-US" sz="2800" dirty="0"/>
              <a:t>8) </a:t>
            </a:r>
            <a:r>
              <a:rPr lang="en-US" sz="2800" dirty="0" smtClean="0"/>
              <a:t>Have </a:t>
            </a:r>
            <a:r>
              <a:rPr lang="en-US" sz="2800" dirty="0"/>
              <a:t>a Minimal </a:t>
            </a:r>
            <a:r>
              <a:rPr lang="en-US" sz="2800" dirty="0" smtClean="0"/>
              <a:t>Presence on the web.</a:t>
            </a:r>
            <a:endParaRPr lang="en-US" sz="2800" dirty="0"/>
          </a:p>
        </p:txBody>
      </p:sp>
      <p:sp>
        <p:nvSpPr>
          <p:cNvPr id="4" name="Slide Number Placeholder 3"/>
          <p:cNvSpPr>
            <a:spLocks noGrp="1"/>
          </p:cNvSpPr>
          <p:nvPr>
            <p:ph type="sldNum" sz="quarter" idx="12"/>
          </p:nvPr>
        </p:nvSpPr>
        <p:spPr/>
        <p:txBody>
          <a:bodyPr/>
          <a:lstStyle/>
          <a:p>
            <a:fld id="{78A4CA56-2221-4D96-8578-409C6FF4DC06}" type="slidenum">
              <a:rPr lang="en-US" smtClean="0"/>
              <a:t>12</a:t>
            </a:fld>
            <a:endParaRPr lang="en-US"/>
          </a:p>
        </p:txBody>
      </p:sp>
    </p:spTree>
    <p:extLst>
      <p:ext uri="{BB962C8B-B14F-4D97-AF65-F5344CB8AC3E}">
        <p14:creationId xmlns:p14="http://schemas.microsoft.com/office/powerpoint/2010/main" val="36813014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solidFill>
                  <a:schemeClr val="tx1"/>
                </a:solidFill>
              </a:rPr>
              <a:t>Some Vanity Presses Are Owned by Major Publishers and Do Not Get Books into Bookstores</a:t>
            </a:r>
            <a:br>
              <a:rPr lang="en-US" sz="3100" dirty="0" smtClean="0">
                <a:solidFill>
                  <a:schemeClr val="tx1"/>
                </a:solidFill>
              </a:rPr>
            </a:br>
            <a:r>
              <a:rPr lang="en-US" dirty="0" smtClean="0">
                <a:solidFill>
                  <a:schemeClr val="tx1"/>
                </a:solidFill>
              </a:rPr>
              <a:t/>
            </a:r>
            <a:br>
              <a:rPr lang="en-US" dirty="0" smtClean="0">
                <a:solidFill>
                  <a:schemeClr val="tx1"/>
                </a:solidFill>
              </a:rPr>
            </a:b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77334" y="1596980"/>
            <a:ext cx="8596668" cy="4431503"/>
          </a:xfrm>
        </p:spPr>
        <p:txBody>
          <a:bodyPr>
            <a:normAutofit/>
          </a:bodyPr>
          <a:lstStyle/>
          <a:p>
            <a:endParaRPr lang="en-US" sz="3200" dirty="0" smtClean="0"/>
          </a:p>
          <a:p>
            <a:r>
              <a:rPr lang="en-US" sz="3200" dirty="0" smtClean="0"/>
              <a:t>To </a:t>
            </a:r>
            <a:r>
              <a:rPr lang="en-US" sz="3200" dirty="0"/>
              <a:t>make things even </a:t>
            </a:r>
            <a:r>
              <a:rPr lang="en-US" sz="3200" i="1" dirty="0"/>
              <a:t>more</a:t>
            </a:r>
            <a:r>
              <a:rPr lang="en-US" sz="3200" dirty="0"/>
              <a:t> complicated, some of the world's most prolific vanity presses are actually owned by Big 5 publishers. </a:t>
            </a:r>
            <a:r>
              <a:rPr lang="en-US" sz="3200" dirty="0" err="1"/>
              <a:t>Xlibris</a:t>
            </a:r>
            <a:r>
              <a:rPr lang="en-US" sz="3200" dirty="0"/>
              <a:t> and Author Solutions (which </a:t>
            </a:r>
            <a:r>
              <a:rPr lang="en-US" sz="3200" dirty="0" smtClean="0"/>
              <a:t>some consider shady </a:t>
            </a:r>
            <a:r>
              <a:rPr lang="en-US" sz="3200" dirty="0"/>
              <a:t>companies) are both subsidiaries of Penguin Random House</a:t>
            </a:r>
            <a:r>
              <a:rPr lang="en-US" sz="3200" dirty="0" smtClean="0"/>
              <a:t>.</a:t>
            </a:r>
          </a:p>
          <a:p>
            <a:endParaRPr lang="en-US" sz="2800" dirty="0"/>
          </a:p>
          <a:p>
            <a:endParaRPr lang="en-US" sz="2400" dirty="0"/>
          </a:p>
        </p:txBody>
      </p:sp>
      <p:sp>
        <p:nvSpPr>
          <p:cNvPr id="4" name="Slide Number Placeholder 3"/>
          <p:cNvSpPr>
            <a:spLocks noGrp="1"/>
          </p:cNvSpPr>
          <p:nvPr>
            <p:ph type="sldNum" sz="quarter" idx="12"/>
          </p:nvPr>
        </p:nvSpPr>
        <p:spPr/>
        <p:txBody>
          <a:bodyPr/>
          <a:lstStyle/>
          <a:p>
            <a:fld id="{78A4CA56-2221-4D96-8578-409C6FF4DC06}" type="slidenum">
              <a:rPr lang="en-US" smtClean="0"/>
              <a:t>13</a:t>
            </a:fld>
            <a:endParaRPr lang="en-US"/>
          </a:p>
        </p:txBody>
      </p:sp>
    </p:spTree>
    <p:extLst>
      <p:ext uri="{BB962C8B-B14F-4D97-AF65-F5344CB8AC3E}">
        <p14:creationId xmlns:p14="http://schemas.microsoft.com/office/powerpoint/2010/main" val="36652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Some Vanity Presses Are Owned by Major Publishers and Do Not Get Books into Bookstores</a:t>
            </a:r>
            <a:endParaRPr lang="en-US" dirty="0"/>
          </a:p>
        </p:txBody>
      </p:sp>
      <p:sp>
        <p:nvSpPr>
          <p:cNvPr id="3" name="Content Placeholder 2"/>
          <p:cNvSpPr>
            <a:spLocks noGrp="1"/>
          </p:cNvSpPr>
          <p:nvPr>
            <p:ph idx="1"/>
          </p:nvPr>
        </p:nvSpPr>
        <p:spPr>
          <a:xfrm>
            <a:off x="677334" y="2160589"/>
            <a:ext cx="8596668" cy="4227332"/>
          </a:xfrm>
        </p:spPr>
        <p:txBody>
          <a:bodyPr>
            <a:noAutofit/>
          </a:bodyPr>
          <a:lstStyle/>
          <a:p>
            <a:r>
              <a:rPr lang="en-US" sz="2800" dirty="0"/>
              <a:t>Though a common promise to distribute to major bookstores most of these vanity presses do not. </a:t>
            </a:r>
            <a:endParaRPr lang="en-US" sz="2800" dirty="0" smtClean="0"/>
          </a:p>
          <a:p>
            <a:r>
              <a:rPr lang="en-US" sz="2800" dirty="0"/>
              <a:t>T</a:t>
            </a:r>
            <a:r>
              <a:rPr lang="en-US" sz="2800" dirty="0" smtClean="0"/>
              <a:t>raditional </a:t>
            </a:r>
            <a:r>
              <a:rPr lang="en-US" sz="2800" dirty="0"/>
              <a:t>publishers have sales representatives with the negotiation skills, reputation, and connections needed to get your book to big chains; the same can’t be said for vanity presses but legit hybrids do get your book on Amazon and in Barnes and Noble and in other distribution sites as well. </a:t>
            </a:r>
          </a:p>
          <a:p>
            <a:endParaRPr lang="en-US" sz="2800" dirty="0"/>
          </a:p>
        </p:txBody>
      </p:sp>
      <p:sp>
        <p:nvSpPr>
          <p:cNvPr id="4" name="Slide Number Placeholder 3"/>
          <p:cNvSpPr>
            <a:spLocks noGrp="1"/>
          </p:cNvSpPr>
          <p:nvPr>
            <p:ph type="sldNum" sz="quarter" idx="12"/>
          </p:nvPr>
        </p:nvSpPr>
        <p:spPr/>
        <p:txBody>
          <a:bodyPr/>
          <a:lstStyle/>
          <a:p>
            <a:fld id="{78A4CA56-2221-4D96-8578-409C6FF4DC06}" type="slidenum">
              <a:rPr lang="en-US" smtClean="0"/>
              <a:t>14</a:t>
            </a:fld>
            <a:endParaRPr lang="en-US"/>
          </a:p>
        </p:txBody>
      </p:sp>
    </p:spTree>
    <p:extLst>
      <p:ext uri="{BB962C8B-B14F-4D97-AF65-F5344CB8AC3E}">
        <p14:creationId xmlns:p14="http://schemas.microsoft.com/office/powerpoint/2010/main" val="117485936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Some Vanity Presses Are Owned by Major Publishers and Do Not Get Books into Bookstores</a:t>
            </a:r>
            <a:endParaRPr lang="en-US" dirty="0"/>
          </a:p>
        </p:txBody>
      </p:sp>
      <p:sp>
        <p:nvSpPr>
          <p:cNvPr id="3" name="Content Placeholder 2"/>
          <p:cNvSpPr>
            <a:spLocks noGrp="1"/>
          </p:cNvSpPr>
          <p:nvPr>
            <p:ph idx="1"/>
          </p:nvPr>
        </p:nvSpPr>
        <p:spPr/>
        <p:txBody>
          <a:bodyPr>
            <a:normAutofit lnSpcReduction="10000"/>
          </a:bodyPr>
          <a:lstStyle/>
          <a:p>
            <a:r>
              <a:rPr lang="en-US" sz="2800" dirty="0"/>
              <a:t>Instead, vanity presses will probably </a:t>
            </a:r>
            <a:r>
              <a:rPr lang="en-US" sz="2800" dirty="0" smtClean="0"/>
              <a:t>ONLY list </a:t>
            </a:r>
            <a:r>
              <a:rPr lang="en-US" sz="2800" dirty="0"/>
              <a:t>your book on a distribution service like </a:t>
            </a:r>
            <a:r>
              <a:rPr lang="en-US" sz="2800" dirty="0">
                <a:hlinkClick r:id="rId2"/>
              </a:rPr>
              <a:t>Ingram</a:t>
            </a:r>
            <a:r>
              <a:rPr lang="en-US" sz="2800" dirty="0"/>
              <a:t>. </a:t>
            </a:r>
            <a:endParaRPr lang="en-US" sz="2800" dirty="0" smtClean="0"/>
          </a:p>
          <a:p>
            <a:r>
              <a:rPr lang="en-US" sz="2800" dirty="0" smtClean="0"/>
              <a:t>This </a:t>
            </a:r>
            <a:r>
              <a:rPr lang="en-US" sz="2800" dirty="0"/>
              <a:t>listing makes it possible for a wide range of brick-and-mortar shops to order your book, but it doesn’t guarantee actual orders. Whether you get your book into stores depends on the ties you can establish with booksellers and readers. If a lot of readers ask for your book at an independent bookshop, the seller is likely to order the title. </a:t>
            </a:r>
          </a:p>
          <a:p>
            <a:endParaRPr lang="en-US" dirty="0"/>
          </a:p>
        </p:txBody>
      </p:sp>
      <p:sp>
        <p:nvSpPr>
          <p:cNvPr id="4" name="Slide Number Placeholder 3"/>
          <p:cNvSpPr>
            <a:spLocks noGrp="1"/>
          </p:cNvSpPr>
          <p:nvPr>
            <p:ph type="sldNum" sz="quarter" idx="12"/>
          </p:nvPr>
        </p:nvSpPr>
        <p:spPr/>
        <p:txBody>
          <a:bodyPr/>
          <a:lstStyle/>
          <a:p>
            <a:fld id="{78A4CA56-2221-4D96-8578-409C6FF4DC06}" type="slidenum">
              <a:rPr lang="en-US" smtClean="0"/>
              <a:t>15</a:t>
            </a:fld>
            <a:endParaRPr lang="en-US"/>
          </a:p>
        </p:txBody>
      </p:sp>
    </p:spTree>
    <p:extLst>
      <p:ext uri="{BB962C8B-B14F-4D97-AF65-F5344CB8AC3E}">
        <p14:creationId xmlns:p14="http://schemas.microsoft.com/office/powerpoint/2010/main" val="3187677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What Should You Look </a:t>
            </a:r>
            <a:r>
              <a:rPr lang="en-US" dirty="0">
                <a:solidFill>
                  <a:schemeClr val="tx1"/>
                </a:solidFill>
              </a:rPr>
              <a:t>f</a:t>
            </a:r>
            <a:r>
              <a:rPr lang="en-US" dirty="0" smtClean="0">
                <a:solidFill>
                  <a:schemeClr val="tx1"/>
                </a:solidFill>
              </a:rPr>
              <a:t>or in a Hybrid Publisher?</a:t>
            </a:r>
            <a:br>
              <a:rPr lang="en-US"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677334" y="1803043"/>
            <a:ext cx="8596668" cy="4238320"/>
          </a:xfrm>
        </p:spPr>
        <p:txBody>
          <a:bodyPr>
            <a:normAutofit fontScale="85000" lnSpcReduction="10000"/>
          </a:bodyPr>
          <a:lstStyle/>
          <a:p>
            <a:r>
              <a:rPr lang="en-US" sz="2800" dirty="0"/>
              <a:t>As a rule of thumb, when you see the “hybrid publisher” label, you should immediately be wary. Be sure to carefully research the company — </a:t>
            </a:r>
            <a:r>
              <a:rPr lang="en-US" sz="2800" dirty="0" smtClean="0"/>
              <a:t>use the standards listed below on</a:t>
            </a:r>
            <a:r>
              <a:rPr lang="en-US" sz="2800" dirty="0"/>
              <a:t> </a:t>
            </a:r>
            <a:r>
              <a:rPr lang="en-US" sz="2800" dirty="0">
                <a:hlinkClick r:id="rId2"/>
              </a:rPr>
              <a:t>how to recognize a legitimate hybrid publisher</a:t>
            </a:r>
            <a:r>
              <a:rPr lang="en-US" sz="2800" dirty="0"/>
              <a:t> that can take you through that vetting process. </a:t>
            </a:r>
            <a:endParaRPr lang="en-US" sz="2800" dirty="0" smtClean="0"/>
          </a:p>
          <a:p>
            <a:pPr marL="0" indent="0">
              <a:buNone/>
            </a:pPr>
            <a:endParaRPr lang="en-US" sz="2800" dirty="0"/>
          </a:p>
          <a:p>
            <a:r>
              <a:rPr lang="en-US" sz="2800" dirty="0" smtClean="0"/>
              <a:t>In </a:t>
            </a:r>
            <a:r>
              <a:rPr lang="en-US" sz="2800" dirty="0"/>
              <a:t>2018, the Independent Book Publishers </a:t>
            </a:r>
            <a:r>
              <a:rPr lang="en-US" sz="2800" dirty="0" smtClean="0"/>
              <a:t>Association</a:t>
            </a:r>
            <a:r>
              <a:rPr lang="en-US" sz="2800" dirty="0"/>
              <a:t> </a:t>
            </a:r>
            <a:r>
              <a:rPr lang="en-US" sz="2800" dirty="0">
                <a:hlinkClick r:id="rId3"/>
              </a:rPr>
              <a:t>published their criteria</a:t>
            </a:r>
            <a:r>
              <a:rPr lang="en-US" sz="2800" dirty="0"/>
              <a:t> for defining a reputable hybrid publisher — a set of standards any author can use to vet the companies on their shortlist. According to the IBPA’s criteria, a hybrid publisher must:</a:t>
            </a:r>
          </a:p>
          <a:p>
            <a:pPr>
              <a:buFont typeface="+mj-lt"/>
              <a:buAutoNum type="arabicPeriod"/>
            </a:pPr>
            <a:endParaRPr lang="en-US" dirty="0"/>
          </a:p>
        </p:txBody>
      </p:sp>
      <p:sp>
        <p:nvSpPr>
          <p:cNvPr id="4" name="Slide Number Placeholder 3"/>
          <p:cNvSpPr>
            <a:spLocks noGrp="1"/>
          </p:cNvSpPr>
          <p:nvPr>
            <p:ph type="sldNum" sz="quarter" idx="12"/>
          </p:nvPr>
        </p:nvSpPr>
        <p:spPr/>
        <p:txBody>
          <a:bodyPr/>
          <a:lstStyle/>
          <a:p>
            <a:fld id="{78A4CA56-2221-4D96-8578-409C6FF4DC06}" type="slidenum">
              <a:rPr lang="en-US" smtClean="0"/>
              <a:t>16</a:t>
            </a:fld>
            <a:endParaRPr lang="en-US"/>
          </a:p>
        </p:txBody>
      </p:sp>
    </p:spTree>
    <p:extLst>
      <p:ext uri="{BB962C8B-B14F-4D97-AF65-F5344CB8AC3E}">
        <p14:creationId xmlns:p14="http://schemas.microsoft.com/office/powerpoint/2010/main" val="1035612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What Should You Look for in a Hybrid Publisher</a:t>
            </a:r>
            <a:r>
              <a:rPr lang="en-US" dirty="0" smtClean="0">
                <a:solidFill>
                  <a:schemeClr val="tx1"/>
                </a:solidFill>
              </a:rPr>
              <a:t>?  (continued)</a:t>
            </a:r>
            <a:r>
              <a:rPr lang="en-US" dirty="0">
                <a:solidFill>
                  <a:schemeClr val="tx1"/>
                </a:solidFill>
              </a:rPr>
              <a:t/>
            </a:r>
            <a:br>
              <a:rPr lang="en-US" dirty="0">
                <a:solidFill>
                  <a:schemeClr val="tx1"/>
                </a:solidFill>
              </a:rPr>
            </a:br>
            <a:endParaRPr lang="en-US" dirty="0"/>
          </a:p>
        </p:txBody>
      </p:sp>
      <p:sp>
        <p:nvSpPr>
          <p:cNvPr id="3" name="Content Placeholder 2"/>
          <p:cNvSpPr>
            <a:spLocks noGrp="1"/>
          </p:cNvSpPr>
          <p:nvPr>
            <p:ph idx="1"/>
          </p:nvPr>
        </p:nvSpPr>
        <p:spPr/>
        <p:txBody>
          <a:bodyPr>
            <a:normAutofit lnSpcReduction="10000"/>
          </a:bodyPr>
          <a:lstStyle/>
          <a:p>
            <a:pPr>
              <a:buFont typeface="+mj-lt"/>
              <a:buAutoNum type="arabicPeriod"/>
            </a:pPr>
            <a:r>
              <a:rPr lang="en-US" sz="3200" b="1" dirty="0"/>
              <a:t>Define a mission and vision for its publishing program.</a:t>
            </a:r>
            <a:r>
              <a:rPr lang="en-US" sz="3200" dirty="0"/>
              <a:t> Translation: their selection criteria has to have some rhyme or reason beyond just “the author was willing to pay us</a:t>
            </a:r>
            <a:r>
              <a:rPr lang="en-US" sz="3200" dirty="0" smtClean="0"/>
              <a:t>.”</a:t>
            </a:r>
          </a:p>
          <a:p>
            <a:pPr>
              <a:buFont typeface="+mj-lt"/>
              <a:buAutoNum type="arabicPeriod"/>
            </a:pPr>
            <a:r>
              <a:rPr lang="en-US" sz="3200" b="1" dirty="0" smtClean="0"/>
              <a:t>Vet </a:t>
            </a:r>
            <a:r>
              <a:rPr lang="en-US" sz="3200" b="1" dirty="0"/>
              <a:t>submissions.</a:t>
            </a:r>
            <a:r>
              <a:rPr lang="en-US" sz="3200" dirty="0"/>
              <a:t> Translation: same as above — they can’t just be willing to publish anything that lands on their desk.</a:t>
            </a:r>
          </a:p>
          <a:p>
            <a:endParaRPr lang="en-US" sz="2800" dirty="0"/>
          </a:p>
        </p:txBody>
      </p:sp>
      <p:sp>
        <p:nvSpPr>
          <p:cNvPr id="4" name="Slide Number Placeholder 3"/>
          <p:cNvSpPr>
            <a:spLocks noGrp="1"/>
          </p:cNvSpPr>
          <p:nvPr>
            <p:ph type="sldNum" sz="quarter" idx="12"/>
          </p:nvPr>
        </p:nvSpPr>
        <p:spPr/>
        <p:txBody>
          <a:bodyPr/>
          <a:lstStyle/>
          <a:p>
            <a:fld id="{78A4CA56-2221-4D96-8578-409C6FF4DC06}" type="slidenum">
              <a:rPr lang="en-US" smtClean="0"/>
              <a:t>17</a:t>
            </a:fld>
            <a:endParaRPr lang="en-US"/>
          </a:p>
        </p:txBody>
      </p:sp>
    </p:spTree>
    <p:extLst>
      <p:ext uri="{BB962C8B-B14F-4D97-AF65-F5344CB8AC3E}">
        <p14:creationId xmlns:p14="http://schemas.microsoft.com/office/powerpoint/2010/main" val="1588564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What Should You Look for in a Hybrid Publisher</a:t>
            </a:r>
            <a:r>
              <a:rPr lang="en-US" dirty="0" smtClean="0">
                <a:solidFill>
                  <a:schemeClr val="tx1"/>
                </a:solidFill>
              </a:rPr>
              <a:t>?  (continued)</a:t>
            </a:r>
            <a:r>
              <a:rPr lang="en-US" dirty="0">
                <a:solidFill>
                  <a:schemeClr val="tx1"/>
                </a:solidFill>
              </a:rPr>
              <a:t/>
            </a:r>
            <a:br>
              <a:rPr lang="en-US" dirty="0">
                <a:solidFill>
                  <a:schemeClr val="tx1"/>
                </a:solidFill>
              </a:rPr>
            </a:br>
            <a:endParaRPr lang="en-US" dirty="0"/>
          </a:p>
        </p:txBody>
      </p:sp>
      <p:sp>
        <p:nvSpPr>
          <p:cNvPr id="3" name="Content Placeholder 2"/>
          <p:cNvSpPr>
            <a:spLocks noGrp="1"/>
          </p:cNvSpPr>
          <p:nvPr>
            <p:ph idx="1"/>
          </p:nvPr>
        </p:nvSpPr>
        <p:spPr>
          <a:xfrm>
            <a:off x="677334" y="1751527"/>
            <a:ext cx="8596668" cy="4289835"/>
          </a:xfrm>
        </p:spPr>
        <p:txBody>
          <a:bodyPr>
            <a:noAutofit/>
          </a:bodyPr>
          <a:lstStyle/>
          <a:p>
            <a:pPr marL="514350" indent="-514350">
              <a:buFont typeface="+mj-lt"/>
              <a:buAutoNum type="arabicPeriod" startAt="3"/>
            </a:pPr>
            <a:r>
              <a:rPr lang="en-US" sz="3200" b="1" dirty="0"/>
              <a:t>Publish under its own imprint(s) and ISBNs. </a:t>
            </a:r>
            <a:r>
              <a:rPr lang="en-US" sz="3200" dirty="0"/>
              <a:t>Translation: they can’t hide their back catalog from future authors.</a:t>
            </a:r>
          </a:p>
          <a:p>
            <a:pPr marL="514350" indent="-514350">
              <a:buFont typeface="+mj-lt"/>
              <a:buAutoNum type="arabicPeriod" startAt="4"/>
            </a:pPr>
            <a:r>
              <a:rPr lang="en-US" sz="3200" b="1" dirty="0"/>
              <a:t>Publish to </a:t>
            </a:r>
            <a:r>
              <a:rPr lang="en-US" sz="3200" b="1" dirty="0" smtClean="0"/>
              <a:t>industry standards.</a:t>
            </a:r>
            <a:r>
              <a:rPr lang="en-US" sz="3200" dirty="0"/>
              <a:t> </a:t>
            </a:r>
            <a:endParaRPr lang="en-US" sz="3200" dirty="0" smtClean="0"/>
          </a:p>
          <a:p>
            <a:pPr marL="0" indent="0">
              <a:buNone/>
            </a:pPr>
            <a:r>
              <a:rPr lang="en-US" sz="3200" dirty="0" smtClean="0"/>
              <a:t>Translation</a:t>
            </a:r>
            <a:r>
              <a:rPr lang="en-US" sz="3200" dirty="0"/>
              <a:t>: if their books are </a:t>
            </a:r>
            <a:r>
              <a:rPr lang="en-US" sz="3200" dirty="0">
                <a:hlinkClick r:id="rId2"/>
              </a:rPr>
              <a:t>missing copyright pages</a:t>
            </a:r>
            <a:r>
              <a:rPr lang="en-US" sz="3200" dirty="0"/>
              <a:t> and the layouts are unlike any book you’ve ever read… then you’re not dealing with a </a:t>
            </a:r>
            <a:r>
              <a:rPr lang="en-US" sz="3200" dirty="0" err="1" smtClean="0"/>
              <a:t>requtable</a:t>
            </a:r>
            <a:r>
              <a:rPr lang="en-US" sz="3200" dirty="0" smtClean="0"/>
              <a:t> </a:t>
            </a:r>
            <a:r>
              <a:rPr lang="en-US" sz="3200" dirty="0"/>
              <a:t>hybrid.</a:t>
            </a:r>
          </a:p>
          <a:p>
            <a:endParaRPr lang="en-US" sz="3200" dirty="0"/>
          </a:p>
        </p:txBody>
      </p:sp>
      <p:sp>
        <p:nvSpPr>
          <p:cNvPr id="5" name="Slide Number Placeholder 4"/>
          <p:cNvSpPr>
            <a:spLocks noGrp="1"/>
          </p:cNvSpPr>
          <p:nvPr>
            <p:ph type="sldNum" sz="quarter" idx="12"/>
          </p:nvPr>
        </p:nvSpPr>
        <p:spPr/>
        <p:txBody>
          <a:bodyPr/>
          <a:lstStyle/>
          <a:p>
            <a:fld id="{78A4CA56-2221-4D96-8578-409C6FF4DC06}" type="slidenum">
              <a:rPr lang="en-US" smtClean="0"/>
              <a:t>18</a:t>
            </a:fld>
            <a:endParaRPr lang="en-US"/>
          </a:p>
        </p:txBody>
      </p:sp>
    </p:spTree>
    <p:extLst>
      <p:ext uri="{BB962C8B-B14F-4D97-AF65-F5344CB8AC3E}">
        <p14:creationId xmlns:p14="http://schemas.microsoft.com/office/powerpoint/2010/main" val="4185429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What Should You Look for in a Hybrid Publisher?  (continued)</a:t>
            </a:r>
            <a:br>
              <a:rPr lang="en-US" dirty="0">
                <a:solidFill>
                  <a:schemeClr val="tx1"/>
                </a:solidFill>
              </a:rPr>
            </a:b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p:txBody>
          <a:bodyPr>
            <a:noAutofit/>
          </a:bodyPr>
          <a:lstStyle/>
          <a:p>
            <a:pPr marL="514350" indent="-514350">
              <a:buFont typeface="+mj-lt"/>
              <a:buAutoNum type="arabicPeriod" startAt="5"/>
            </a:pPr>
            <a:r>
              <a:rPr lang="en-US" sz="2800" b="1" dirty="0" smtClean="0"/>
              <a:t>Ensure </a:t>
            </a:r>
            <a:r>
              <a:rPr lang="en-US" sz="2800" b="1" dirty="0"/>
              <a:t>editorial, design, &amp;</a:t>
            </a:r>
            <a:r>
              <a:rPr lang="en-US" sz="2800" b="1" dirty="0" smtClean="0"/>
              <a:t> </a:t>
            </a:r>
            <a:r>
              <a:rPr lang="en-US" sz="2800" b="1" dirty="0"/>
              <a:t>production quality</a:t>
            </a:r>
            <a:r>
              <a:rPr lang="en-US" sz="2800" dirty="0"/>
              <a:t>. Translation: no cutting corners on editorial or design work. If their books have awful covers and typo-ridden copy, then beware!</a:t>
            </a:r>
          </a:p>
          <a:p>
            <a:pPr marL="514350" indent="-514350">
              <a:buFont typeface="+mj-lt"/>
              <a:buAutoNum type="arabicPeriod" startAt="6"/>
            </a:pPr>
            <a:r>
              <a:rPr lang="en-US" sz="2800" b="1" dirty="0"/>
              <a:t>Pursue and manage a range of publishing rights. </a:t>
            </a:r>
            <a:r>
              <a:rPr lang="en-US" sz="2800" dirty="0"/>
              <a:t>Translation: they should have a vested interest in the success of your book — not just publish it and forget it.</a:t>
            </a:r>
          </a:p>
          <a:p>
            <a:pPr>
              <a:buFont typeface="+mj-lt"/>
              <a:buAutoNum type="arabicPeriod" startAt="7"/>
            </a:pPr>
            <a:endParaRPr lang="en-US" sz="2800" dirty="0"/>
          </a:p>
          <a:p>
            <a:pPr>
              <a:buFont typeface="+mj-lt"/>
              <a:buAutoNum type="arabicPeriod" startAt="7"/>
            </a:pPr>
            <a:endParaRPr lang="en-US" sz="2800" dirty="0"/>
          </a:p>
        </p:txBody>
      </p:sp>
      <p:sp>
        <p:nvSpPr>
          <p:cNvPr id="5" name="Slide Number Placeholder 4"/>
          <p:cNvSpPr>
            <a:spLocks noGrp="1"/>
          </p:cNvSpPr>
          <p:nvPr>
            <p:ph type="sldNum" sz="quarter" idx="12"/>
          </p:nvPr>
        </p:nvSpPr>
        <p:spPr/>
        <p:txBody>
          <a:bodyPr/>
          <a:lstStyle/>
          <a:p>
            <a:fld id="{78A4CA56-2221-4D96-8578-409C6FF4DC06}" type="slidenum">
              <a:rPr lang="en-US" smtClean="0"/>
              <a:t>19</a:t>
            </a:fld>
            <a:endParaRPr lang="en-US"/>
          </a:p>
        </p:txBody>
      </p:sp>
    </p:spTree>
    <p:extLst>
      <p:ext uri="{BB962C8B-B14F-4D97-AF65-F5344CB8AC3E}">
        <p14:creationId xmlns:p14="http://schemas.microsoft.com/office/powerpoint/2010/main" val="1669227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a Hybrid Publishing Company?</a:t>
            </a:r>
            <a:endParaRPr lang="en-US" dirty="0">
              <a:solidFill>
                <a:schemeClr val="tx1"/>
              </a:solidFill>
            </a:endParaRPr>
          </a:p>
        </p:txBody>
      </p:sp>
      <p:sp>
        <p:nvSpPr>
          <p:cNvPr id="3" name="Content Placeholder 2"/>
          <p:cNvSpPr>
            <a:spLocks noGrp="1"/>
          </p:cNvSpPr>
          <p:nvPr>
            <p:ph idx="1"/>
          </p:nvPr>
        </p:nvSpPr>
        <p:spPr>
          <a:xfrm>
            <a:off x="677334" y="1532587"/>
            <a:ext cx="8596668" cy="4855334"/>
          </a:xfrm>
        </p:spPr>
        <p:txBody>
          <a:bodyPr>
            <a:noAutofit/>
          </a:bodyPr>
          <a:lstStyle/>
          <a:p>
            <a:r>
              <a:rPr lang="en-US" sz="3600" dirty="0" smtClean="0"/>
              <a:t>“Hybrid</a:t>
            </a:r>
            <a:r>
              <a:rPr lang="en-US" sz="3600" dirty="0"/>
              <a:t>” </a:t>
            </a:r>
            <a:r>
              <a:rPr lang="en-US" sz="3600" dirty="0" smtClean="0"/>
              <a:t>means </a:t>
            </a:r>
            <a:r>
              <a:rPr lang="en-US" sz="3600" dirty="0"/>
              <a:t>different things to different people. </a:t>
            </a:r>
            <a:endParaRPr lang="en-US" sz="3600" dirty="0"/>
          </a:p>
          <a:p>
            <a:r>
              <a:rPr lang="en-US" sz="3600" dirty="0" smtClean="0"/>
              <a:t>Interchangeable </a:t>
            </a:r>
            <a:r>
              <a:rPr lang="en-US" sz="3600" dirty="0"/>
              <a:t>with </a:t>
            </a:r>
            <a:r>
              <a:rPr lang="en-US" sz="3600" dirty="0">
                <a:solidFill>
                  <a:schemeClr val="tx1"/>
                </a:solidFill>
                <a:hlinkClick r:id="rId2"/>
              </a:rPr>
              <a:t>vanity publishing</a:t>
            </a:r>
            <a:r>
              <a:rPr lang="en-US" sz="3600" dirty="0">
                <a:solidFill>
                  <a:schemeClr val="tx1"/>
                </a:solidFill>
              </a:rPr>
              <a:t> </a:t>
            </a:r>
            <a:r>
              <a:rPr lang="en-US" sz="3600" dirty="0" smtClean="0">
                <a:solidFill>
                  <a:schemeClr val="tx1"/>
                </a:solidFill>
              </a:rPr>
              <a:t>—publishes anything that authors ask to be published.</a:t>
            </a:r>
          </a:p>
          <a:p>
            <a:r>
              <a:rPr lang="en-US" sz="3600" dirty="0" smtClean="0">
                <a:solidFill>
                  <a:schemeClr val="tx1"/>
                </a:solidFill>
              </a:rPr>
              <a:t>A true hybrid </a:t>
            </a:r>
            <a:r>
              <a:rPr lang="en-US" sz="3600" dirty="0" smtClean="0"/>
              <a:t>combines </a:t>
            </a:r>
            <a:r>
              <a:rPr lang="en-US" sz="3600" dirty="0"/>
              <a:t>elements of traditional publishing and self-publishing. </a:t>
            </a:r>
            <a:endParaRPr lang="en-US" sz="3600" dirty="0" smtClean="0"/>
          </a:p>
          <a:p>
            <a:endParaRPr lang="en-US" sz="3600" dirty="0"/>
          </a:p>
        </p:txBody>
      </p:sp>
      <p:sp>
        <p:nvSpPr>
          <p:cNvPr id="4" name="Slide Number Placeholder 3"/>
          <p:cNvSpPr>
            <a:spLocks noGrp="1"/>
          </p:cNvSpPr>
          <p:nvPr>
            <p:ph type="sldNum" sz="quarter" idx="12"/>
          </p:nvPr>
        </p:nvSpPr>
        <p:spPr/>
        <p:txBody>
          <a:bodyPr/>
          <a:lstStyle/>
          <a:p>
            <a:fld id="{78A4CA56-2221-4D96-8578-409C6FF4DC06}" type="slidenum">
              <a:rPr lang="en-US" smtClean="0"/>
              <a:t>2</a:t>
            </a:fld>
            <a:endParaRPr lang="en-US"/>
          </a:p>
        </p:txBody>
      </p:sp>
    </p:spTree>
    <p:extLst>
      <p:ext uri="{BB962C8B-B14F-4D97-AF65-F5344CB8AC3E}">
        <p14:creationId xmlns:p14="http://schemas.microsoft.com/office/powerpoint/2010/main" val="412469487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What Should You Look for in a Hybrid Publisher?  (continued)</a:t>
            </a:r>
            <a:endParaRPr lang="en-US" dirty="0"/>
          </a:p>
        </p:txBody>
      </p:sp>
      <p:sp>
        <p:nvSpPr>
          <p:cNvPr id="3" name="Content Placeholder 2"/>
          <p:cNvSpPr>
            <a:spLocks noGrp="1"/>
          </p:cNvSpPr>
          <p:nvPr>
            <p:ph idx="1"/>
          </p:nvPr>
        </p:nvSpPr>
        <p:spPr/>
        <p:txBody>
          <a:bodyPr>
            <a:normAutofit lnSpcReduction="10000"/>
          </a:bodyPr>
          <a:lstStyle/>
          <a:p>
            <a:pPr>
              <a:buFont typeface="+mj-lt"/>
              <a:buAutoNum type="arabicPeriod" startAt="7"/>
            </a:pPr>
            <a:r>
              <a:rPr lang="en-US" sz="2800" b="1" dirty="0" smtClean="0"/>
              <a:t>Demonstrate respectable sales.</a:t>
            </a:r>
            <a:r>
              <a:rPr lang="en-US" sz="2800" dirty="0" smtClean="0"/>
              <a:t> Translation: if they’ve never managed to sell anyone else’s </a:t>
            </a:r>
            <a:r>
              <a:rPr lang="en-US" sz="2800" dirty="0"/>
              <a:t>book, what makes you think yours will be any different?</a:t>
            </a:r>
          </a:p>
          <a:p>
            <a:pPr>
              <a:buFont typeface="+mj-lt"/>
              <a:buAutoNum type="arabicPeriod" startAt="7"/>
            </a:pPr>
            <a:r>
              <a:rPr lang="en-US" sz="2800" b="1" dirty="0"/>
              <a:t>Pay authors a higher-than-standard royalty.</a:t>
            </a:r>
            <a:r>
              <a:rPr lang="en-US" sz="2800" dirty="0"/>
              <a:t> Translation: if you, the author, are going to invest in the publication of your book, you better get a bigger cut of the proceeds than a traditionally published author would. Authors also retain the rights to the books and content.  </a:t>
            </a:r>
          </a:p>
          <a:p>
            <a:endParaRPr lang="en-US" sz="2800" dirty="0"/>
          </a:p>
        </p:txBody>
      </p:sp>
      <p:sp>
        <p:nvSpPr>
          <p:cNvPr id="4" name="Slide Number Placeholder 3"/>
          <p:cNvSpPr>
            <a:spLocks noGrp="1"/>
          </p:cNvSpPr>
          <p:nvPr>
            <p:ph type="sldNum" sz="quarter" idx="12"/>
          </p:nvPr>
        </p:nvSpPr>
        <p:spPr/>
        <p:txBody>
          <a:bodyPr/>
          <a:lstStyle/>
          <a:p>
            <a:fld id="{78A4CA56-2221-4D96-8578-409C6FF4DC06}" type="slidenum">
              <a:rPr lang="en-US" smtClean="0"/>
              <a:t>20</a:t>
            </a:fld>
            <a:endParaRPr lang="en-US"/>
          </a:p>
        </p:txBody>
      </p:sp>
    </p:spTree>
    <p:extLst>
      <p:ext uri="{BB962C8B-B14F-4D97-AF65-F5344CB8AC3E}">
        <p14:creationId xmlns:p14="http://schemas.microsoft.com/office/powerpoint/2010/main" val="1874953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What Should You Look for in a Hybrid Publisher?  (continued)</a:t>
            </a:r>
            <a:br>
              <a:rPr lang="en-US" dirty="0">
                <a:solidFill>
                  <a:schemeClr val="tx1"/>
                </a:solidFill>
              </a:rPr>
            </a:b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9"/>
            </a:pPr>
            <a:r>
              <a:rPr lang="en-US" sz="3200" b="1" dirty="0"/>
              <a:t>Provide distribution services.</a:t>
            </a:r>
            <a:r>
              <a:rPr lang="en-US" sz="3200" dirty="0"/>
              <a:t> Translation: they can’t just make your book available for bookshops to buy (any self-publishing author can do that). They need to actively work to place your book with retailers.</a:t>
            </a:r>
          </a:p>
          <a:p>
            <a:endParaRPr lang="en-US" sz="3200" dirty="0"/>
          </a:p>
        </p:txBody>
      </p:sp>
      <p:sp>
        <p:nvSpPr>
          <p:cNvPr id="4" name="Slide Number Placeholder 3"/>
          <p:cNvSpPr>
            <a:spLocks noGrp="1"/>
          </p:cNvSpPr>
          <p:nvPr>
            <p:ph type="sldNum" sz="quarter" idx="12"/>
          </p:nvPr>
        </p:nvSpPr>
        <p:spPr/>
        <p:txBody>
          <a:bodyPr/>
          <a:lstStyle/>
          <a:p>
            <a:fld id="{78A4CA56-2221-4D96-8578-409C6FF4DC06}" type="slidenum">
              <a:rPr lang="en-US" smtClean="0"/>
              <a:t>21</a:t>
            </a:fld>
            <a:endParaRPr lang="en-US"/>
          </a:p>
        </p:txBody>
      </p:sp>
    </p:spTree>
    <p:extLst>
      <p:ext uri="{BB962C8B-B14F-4D97-AF65-F5344CB8AC3E}">
        <p14:creationId xmlns:p14="http://schemas.microsoft.com/office/powerpoint/2010/main" val="192911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What Type of Book/Author Is Most Likely </a:t>
            </a:r>
            <a:r>
              <a:rPr lang="en-US" dirty="0">
                <a:solidFill>
                  <a:schemeClr val="tx1"/>
                </a:solidFill>
              </a:rPr>
              <a:t>t</a:t>
            </a:r>
            <a:r>
              <a:rPr lang="en-US" dirty="0" smtClean="0">
                <a:solidFill>
                  <a:schemeClr val="tx1"/>
                </a:solidFill>
              </a:rPr>
              <a:t>o Benefit from Using a Hybrid Publisher?</a:t>
            </a:r>
            <a:endParaRPr lang="en-US" dirty="0">
              <a:solidFill>
                <a:schemeClr val="tx1"/>
              </a:solidFill>
            </a:endParaRPr>
          </a:p>
        </p:txBody>
      </p:sp>
      <p:sp>
        <p:nvSpPr>
          <p:cNvPr id="3" name="Content Placeholder 2"/>
          <p:cNvSpPr>
            <a:spLocks noGrp="1"/>
          </p:cNvSpPr>
          <p:nvPr>
            <p:ph idx="1"/>
          </p:nvPr>
        </p:nvSpPr>
        <p:spPr>
          <a:xfrm>
            <a:off x="677334" y="1648496"/>
            <a:ext cx="8596668" cy="4984124"/>
          </a:xfrm>
        </p:spPr>
        <p:txBody>
          <a:bodyPr>
            <a:normAutofit/>
          </a:bodyPr>
          <a:lstStyle/>
          <a:p>
            <a:pPr marL="0" indent="0">
              <a:buNone/>
            </a:pPr>
            <a:r>
              <a:rPr lang="en-US" sz="2400" dirty="0" smtClean="0"/>
              <a:t>Author’s who:</a:t>
            </a:r>
          </a:p>
          <a:p>
            <a:pPr marL="457200" indent="-457200">
              <a:buAutoNum type="arabicParenR"/>
            </a:pPr>
            <a:r>
              <a:rPr lang="en-US" sz="2400" dirty="0" smtClean="0"/>
              <a:t>have a large number of illustrations to be drawn or inserted in a book.  This could be a children’s book or a non-fiction book or a picture book or other that requires special skills of an illustrator or a graphic designer.   </a:t>
            </a:r>
          </a:p>
          <a:p>
            <a:pPr marL="457200" indent="-457200">
              <a:buAutoNum type="arabicParenR"/>
            </a:pPr>
            <a:r>
              <a:rPr lang="en-US" sz="2400" dirty="0" smtClean="0"/>
              <a:t>have tried to get an agent and didn’t succeed and don’t want to secure all of the resources themselves from FIVVR or other sources to edit, format, illustrate, and get their book published on Amazon and in Barnes and Noble etc.  </a:t>
            </a:r>
          </a:p>
          <a:p>
            <a:pPr>
              <a:buFont typeface="+mj-lt"/>
              <a:buAutoNum type="arabicPeriod"/>
            </a:pPr>
            <a:endParaRPr lang="en-US" sz="2400" dirty="0" smtClean="0"/>
          </a:p>
          <a:p>
            <a:pPr>
              <a:buFont typeface="+mj-lt"/>
              <a:buAutoNum type="arabicPeriod"/>
            </a:pPr>
            <a:endParaRPr lang="en-US" dirty="0"/>
          </a:p>
        </p:txBody>
      </p:sp>
      <p:sp>
        <p:nvSpPr>
          <p:cNvPr id="4" name="Slide Number Placeholder 3"/>
          <p:cNvSpPr>
            <a:spLocks noGrp="1"/>
          </p:cNvSpPr>
          <p:nvPr>
            <p:ph type="sldNum" sz="quarter" idx="12"/>
          </p:nvPr>
        </p:nvSpPr>
        <p:spPr/>
        <p:txBody>
          <a:bodyPr/>
          <a:lstStyle/>
          <a:p>
            <a:fld id="{78A4CA56-2221-4D96-8578-409C6FF4DC06}" type="slidenum">
              <a:rPr lang="en-US" smtClean="0"/>
              <a:t>22</a:t>
            </a:fld>
            <a:endParaRPr lang="en-US"/>
          </a:p>
        </p:txBody>
      </p:sp>
    </p:spTree>
    <p:extLst>
      <p:ext uri="{BB962C8B-B14F-4D97-AF65-F5344CB8AC3E}">
        <p14:creationId xmlns:p14="http://schemas.microsoft.com/office/powerpoint/2010/main" val="698516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Available from a Hybrid Publisher</a:t>
            </a:r>
            <a:endParaRPr lang="en-US" dirty="0"/>
          </a:p>
        </p:txBody>
      </p:sp>
      <p:sp>
        <p:nvSpPr>
          <p:cNvPr id="3" name="Content Placeholder 2"/>
          <p:cNvSpPr>
            <a:spLocks noGrp="1"/>
          </p:cNvSpPr>
          <p:nvPr>
            <p:ph idx="1"/>
          </p:nvPr>
        </p:nvSpPr>
        <p:spPr>
          <a:xfrm>
            <a:off x="677334" y="1803042"/>
            <a:ext cx="8596668" cy="4315593"/>
          </a:xfrm>
        </p:spPr>
        <p:txBody>
          <a:bodyPr>
            <a:normAutofit fontScale="92500" lnSpcReduction="10000"/>
          </a:bodyPr>
          <a:lstStyle/>
          <a:p>
            <a:r>
              <a:rPr lang="en-US" sz="2800" dirty="0"/>
              <a:t>If you don’t publish with a traditional publisher and you don’t want to self-publish then you might look at a Hybrid Publisher. </a:t>
            </a:r>
            <a:endParaRPr lang="en-US" sz="2800" dirty="0" smtClean="0"/>
          </a:p>
          <a:p>
            <a:r>
              <a:rPr lang="en-US" sz="2800" dirty="0" smtClean="0"/>
              <a:t> </a:t>
            </a:r>
            <a:r>
              <a:rPr lang="en-US" sz="2800" dirty="0"/>
              <a:t>Here are some of the services available from legit hybrid publishers:  editing, special formatting – important for children’s books, building websites and trailers, marketing, distribution to Amazon and other bookstores such as Barnes and Noble and distribution centers.  </a:t>
            </a:r>
            <a:endParaRPr lang="en-US" sz="2800" dirty="0" smtClean="0"/>
          </a:p>
          <a:p>
            <a:r>
              <a:rPr lang="en-US" sz="2800" dirty="0" smtClean="0"/>
              <a:t>You </a:t>
            </a:r>
            <a:r>
              <a:rPr lang="en-US" sz="2800" dirty="0"/>
              <a:t>choose </a:t>
            </a:r>
            <a:r>
              <a:rPr lang="en-US" sz="2800" dirty="0" smtClean="0"/>
              <a:t>which services </a:t>
            </a:r>
            <a:r>
              <a:rPr lang="en-US" sz="2800" dirty="0"/>
              <a:t>– except for editing – </a:t>
            </a:r>
            <a:r>
              <a:rPr lang="en-US" sz="2800" dirty="0" smtClean="0"/>
              <a:t>this </a:t>
            </a:r>
            <a:r>
              <a:rPr lang="en-US" sz="2800" dirty="0"/>
              <a:t>requirement </a:t>
            </a:r>
            <a:r>
              <a:rPr lang="en-US" sz="2800" dirty="0" smtClean="0"/>
              <a:t>is </a:t>
            </a:r>
            <a:r>
              <a:rPr lang="en-US" sz="2800" dirty="0"/>
              <a:t>part of the contract costs.  </a:t>
            </a:r>
          </a:p>
          <a:p>
            <a:endParaRPr lang="en-US" dirty="0"/>
          </a:p>
        </p:txBody>
      </p:sp>
      <p:sp>
        <p:nvSpPr>
          <p:cNvPr id="4" name="Slide Number Placeholder 3"/>
          <p:cNvSpPr>
            <a:spLocks noGrp="1"/>
          </p:cNvSpPr>
          <p:nvPr>
            <p:ph type="sldNum" sz="quarter" idx="12"/>
          </p:nvPr>
        </p:nvSpPr>
        <p:spPr/>
        <p:txBody>
          <a:bodyPr/>
          <a:lstStyle/>
          <a:p>
            <a:fld id="{78A4CA56-2221-4D96-8578-409C6FF4DC06}" type="slidenum">
              <a:rPr lang="en-US" smtClean="0"/>
              <a:t>23</a:t>
            </a:fld>
            <a:endParaRPr lang="en-US"/>
          </a:p>
        </p:txBody>
      </p:sp>
    </p:spTree>
    <p:extLst>
      <p:ext uri="{BB962C8B-B14F-4D97-AF65-F5344CB8AC3E}">
        <p14:creationId xmlns:p14="http://schemas.microsoft.com/office/powerpoint/2010/main" val="2196857540"/>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Deciding Whether to Use a Hybrid Publisher – It Isn’t for Everyone!</a:t>
            </a:r>
            <a:endParaRPr lang="en-US" dirty="0"/>
          </a:p>
        </p:txBody>
      </p:sp>
      <p:sp>
        <p:nvSpPr>
          <p:cNvPr id="3" name="Content Placeholder 2"/>
          <p:cNvSpPr>
            <a:spLocks noGrp="1"/>
          </p:cNvSpPr>
          <p:nvPr>
            <p:ph idx="1"/>
          </p:nvPr>
        </p:nvSpPr>
        <p:spPr>
          <a:xfrm>
            <a:off x="677334" y="1790163"/>
            <a:ext cx="8596668" cy="4906851"/>
          </a:xfrm>
        </p:spPr>
        <p:txBody>
          <a:bodyPr>
            <a:noAutofit/>
          </a:bodyPr>
          <a:lstStyle/>
          <a:p>
            <a:r>
              <a:rPr lang="en-US" sz="3200" dirty="0"/>
              <a:t>If you don’t publish with a traditional publisher and you cannot determine if a publisher is a legit hybrid,  it may be safer to collaborate with qualified professional editors, cover designers, and marketers with experience in your niche to </a:t>
            </a:r>
            <a:r>
              <a:rPr lang="en-US" sz="3200" dirty="0">
                <a:hlinkClick r:id="rId2"/>
              </a:rPr>
              <a:t>self-publish your book</a:t>
            </a:r>
            <a:r>
              <a:rPr lang="en-US" sz="3200" dirty="0"/>
              <a:t>. </a:t>
            </a:r>
            <a:endParaRPr lang="en-US" sz="3200" dirty="0" smtClean="0"/>
          </a:p>
          <a:p>
            <a:r>
              <a:rPr lang="en-US" sz="3200" dirty="0" smtClean="0"/>
              <a:t>They </a:t>
            </a:r>
            <a:r>
              <a:rPr lang="en-US" sz="3200" dirty="0"/>
              <a:t>will be able to dedicate time and effort specifically to your project and give you the best chance of success. </a:t>
            </a:r>
          </a:p>
          <a:p>
            <a:endParaRPr lang="en-US" sz="3200" dirty="0"/>
          </a:p>
          <a:p>
            <a:endParaRPr lang="en-US" sz="3200" dirty="0"/>
          </a:p>
        </p:txBody>
      </p:sp>
      <p:sp>
        <p:nvSpPr>
          <p:cNvPr id="4" name="Slide Number Placeholder 3"/>
          <p:cNvSpPr>
            <a:spLocks noGrp="1"/>
          </p:cNvSpPr>
          <p:nvPr>
            <p:ph type="sldNum" sz="quarter" idx="12"/>
          </p:nvPr>
        </p:nvSpPr>
        <p:spPr/>
        <p:txBody>
          <a:bodyPr/>
          <a:lstStyle/>
          <a:p>
            <a:fld id="{78A4CA56-2221-4D96-8578-409C6FF4DC06}" type="slidenum">
              <a:rPr lang="en-US" smtClean="0"/>
              <a:t>24</a:t>
            </a:fld>
            <a:endParaRPr lang="en-US"/>
          </a:p>
        </p:txBody>
      </p:sp>
    </p:spTree>
    <p:extLst>
      <p:ext uri="{BB962C8B-B14F-4D97-AF65-F5344CB8AC3E}">
        <p14:creationId xmlns:p14="http://schemas.microsoft.com/office/powerpoint/2010/main" val="27727501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GCWA Sources and Resources!</a:t>
            </a:r>
            <a:endParaRPr lang="en-US" dirty="0"/>
          </a:p>
        </p:txBody>
      </p:sp>
      <p:sp>
        <p:nvSpPr>
          <p:cNvPr id="3" name="Content Placeholder 2"/>
          <p:cNvSpPr>
            <a:spLocks noGrp="1"/>
          </p:cNvSpPr>
          <p:nvPr>
            <p:ph idx="1"/>
          </p:nvPr>
        </p:nvSpPr>
        <p:spPr/>
        <p:txBody>
          <a:bodyPr>
            <a:normAutofit fontScale="55000" lnSpcReduction="20000"/>
          </a:bodyPr>
          <a:lstStyle/>
          <a:p>
            <a:r>
              <a:rPr lang="en-US" sz="9600" dirty="0"/>
              <a:t>Being a member of GCWA can provide you with sources and resources that many </a:t>
            </a:r>
            <a:r>
              <a:rPr lang="en-US" sz="9600" dirty="0" smtClean="0"/>
              <a:t>wanna-be </a:t>
            </a:r>
            <a:r>
              <a:rPr lang="en-US" sz="9600" dirty="0"/>
              <a:t>authors do not have access to.  </a:t>
            </a:r>
          </a:p>
          <a:p>
            <a:endParaRPr lang="en-US" dirty="0"/>
          </a:p>
        </p:txBody>
      </p:sp>
      <p:sp>
        <p:nvSpPr>
          <p:cNvPr id="4" name="Slide Number Placeholder 3"/>
          <p:cNvSpPr>
            <a:spLocks noGrp="1"/>
          </p:cNvSpPr>
          <p:nvPr>
            <p:ph type="sldNum" sz="quarter" idx="12"/>
          </p:nvPr>
        </p:nvSpPr>
        <p:spPr/>
        <p:txBody>
          <a:bodyPr/>
          <a:lstStyle/>
          <a:p>
            <a:fld id="{78A4CA56-2221-4D96-8578-409C6FF4DC06}" type="slidenum">
              <a:rPr lang="en-US" smtClean="0"/>
              <a:t>25</a:t>
            </a:fld>
            <a:endParaRPr lang="en-US"/>
          </a:p>
        </p:txBody>
      </p:sp>
    </p:spTree>
    <p:extLst>
      <p:ext uri="{BB962C8B-B14F-4D97-AF65-F5344CB8AC3E}">
        <p14:creationId xmlns:p14="http://schemas.microsoft.com/office/powerpoint/2010/main" val="1548957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54806"/>
          </a:xfrm>
        </p:spPr>
        <p:txBody>
          <a:bodyPr>
            <a:normAutofit fontScale="90000"/>
          </a:bodyPr>
          <a:lstStyle/>
          <a:p>
            <a:r>
              <a:rPr lang="en-US" dirty="0" smtClean="0">
                <a:solidFill>
                  <a:schemeClr val="tx1"/>
                </a:solidFill>
              </a:rPr>
              <a:t>Deciding Whether to Use a Hybrid Publisher – It Isn’t for Everyone!</a:t>
            </a:r>
            <a:endParaRPr lang="en-US" dirty="0">
              <a:solidFill>
                <a:schemeClr val="tx1"/>
              </a:solidFill>
            </a:endParaRPr>
          </a:p>
        </p:txBody>
      </p:sp>
      <p:sp>
        <p:nvSpPr>
          <p:cNvPr id="3" name="Content Placeholder 2"/>
          <p:cNvSpPr>
            <a:spLocks noGrp="1"/>
          </p:cNvSpPr>
          <p:nvPr>
            <p:ph idx="1"/>
          </p:nvPr>
        </p:nvSpPr>
        <p:spPr>
          <a:xfrm>
            <a:off x="677334" y="1648496"/>
            <a:ext cx="8596668" cy="4893971"/>
          </a:xfrm>
        </p:spPr>
        <p:txBody>
          <a:bodyPr>
            <a:normAutofit fontScale="25000" lnSpcReduction="20000"/>
          </a:bodyPr>
          <a:lstStyle/>
          <a:p>
            <a:endParaRPr lang="en-US" dirty="0" smtClean="0"/>
          </a:p>
          <a:p>
            <a:r>
              <a:rPr lang="en-US" sz="12800" dirty="0" smtClean="0"/>
              <a:t>Follow the criteria of what to look for in a Hybrid Publisher. </a:t>
            </a:r>
            <a:endParaRPr lang="en-US" sz="12800" dirty="0"/>
          </a:p>
          <a:p>
            <a:r>
              <a:rPr lang="en-US" sz="12800" dirty="0" smtClean="0"/>
              <a:t>Look at a hybrid publisher such as Austin McCauley's London and/or New York Websites and see if they are a member of the IBPA for US legitimate hybrid publishers.   Austin </a:t>
            </a:r>
            <a:r>
              <a:rPr lang="en-US" sz="12800" dirty="0"/>
              <a:t>Macauley Publishers is a member of The Publishers Association (UK) and IBPA (US). </a:t>
            </a:r>
            <a:endParaRPr lang="en-US" sz="12800" dirty="0" smtClean="0"/>
          </a:p>
        </p:txBody>
      </p:sp>
      <p:sp>
        <p:nvSpPr>
          <p:cNvPr id="4" name="Slide Number Placeholder 3"/>
          <p:cNvSpPr>
            <a:spLocks noGrp="1"/>
          </p:cNvSpPr>
          <p:nvPr>
            <p:ph type="sldNum" sz="quarter" idx="12"/>
          </p:nvPr>
        </p:nvSpPr>
        <p:spPr/>
        <p:txBody>
          <a:bodyPr/>
          <a:lstStyle/>
          <a:p>
            <a:fld id="{78A4CA56-2221-4D96-8578-409C6FF4DC06}" type="slidenum">
              <a:rPr lang="en-US" smtClean="0"/>
              <a:t>26</a:t>
            </a:fld>
            <a:endParaRPr lang="en-US"/>
          </a:p>
        </p:txBody>
      </p:sp>
    </p:spTree>
    <p:extLst>
      <p:ext uri="{BB962C8B-B14F-4D97-AF65-F5344CB8AC3E}">
        <p14:creationId xmlns:p14="http://schemas.microsoft.com/office/powerpoint/2010/main" val="2409432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Deciding Whether to Use a Hybrid Publisher – It Isn’t for Everyone!</a:t>
            </a:r>
            <a:endParaRPr lang="en-US" dirty="0"/>
          </a:p>
        </p:txBody>
      </p:sp>
      <p:sp>
        <p:nvSpPr>
          <p:cNvPr id="3" name="Content Placeholder 2"/>
          <p:cNvSpPr>
            <a:spLocks noGrp="1"/>
          </p:cNvSpPr>
          <p:nvPr>
            <p:ph idx="1"/>
          </p:nvPr>
        </p:nvSpPr>
        <p:spPr/>
        <p:txBody>
          <a:bodyPr>
            <a:normAutofit fontScale="32500" lnSpcReduction="20000"/>
          </a:bodyPr>
          <a:lstStyle/>
          <a:p>
            <a:r>
              <a:rPr lang="en-US" sz="9600" dirty="0" smtClean="0"/>
              <a:t>Check to see that the Publisher is a member of the IBPA; This makes </a:t>
            </a:r>
            <a:r>
              <a:rPr lang="en-US" sz="9600" dirty="0"/>
              <a:t>it </a:t>
            </a:r>
            <a:r>
              <a:rPr lang="en-US" sz="9600" b="1" dirty="0"/>
              <a:t>a reputable hybrid publisher in US</a:t>
            </a:r>
            <a:r>
              <a:rPr lang="en-US" sz="9600" dirty="0"/>
              <a:t>. </a:t>
            </a:r>
            <a:endParaRPr lang="en-US" sz="9600" dirty="0" smtClean="0"/>
          </a:p>
          <a:p>
            <a:pPr marL="0" indent="0">
              <a:buNone/>
            </a:pPr>
            <a:endParaRPr lang="en-US" sz="9600" dirty="0" smtClean="0"/>
          </a:p>
          <a:p>
            <a:r>
              <a:rPr lang="en-US" sz="9600" dirty="0" smtClean="0"/>
              <a:t>Note:  Every </a:t>
            </a:r>
            <a:r>
              <a:rPr lang="en-US" sz="9600" dirty="0"/>
              <a:t>manuscript submitted to Austin Macauley is tested for its merits and is seen from the perspective of offering a traditional contract </a:t>
            </a:r>
            <a:r>
              <a:rPr lang="en-US" sz="9600" dirty="0" smtClean="0"/>
              <a:t>first – if you have already been a published author.  </a:t>
            </a:r>
            <a:endParaRPr lang="en-US" dirty="0"/>
          </a:p>
        </p:txBody>
      </p:sp>
      <p:sp>
        <p:nvSpPr>
          <p:cNvPr id="4" name="Slide Number Placeholder 3"/>
          <p:cNvSpPr>
            <a:spLocks noGrp="1"/>
          </p:cNvSpPr>
          <p:nvPr>
            <p:ph type="sldNum" sz="quarter" idx="12"/>
          </p:nvPr>
        </p:nvSpPr>
        <p:spPr/>
        <p:txBody>
          <a:bodyPr/>
          <a:lstStyle/>
          <a:p>
            <a:fld id="{78A4CA56-2221-4D96-8578-409C6FF4DC06}" type="slidenum">
              <a:rPr lang="en-US" smtClean="0"/>
              <a:t>27</a:t>
            </a:fld>
            <a:endParaRPr lang="en-US"/>
          </a:p>
        </p:txBody>
      </p:sp>
    </p:spTree>
    <p:extLst>
      <p:ext uri="{BB962C8B-B14F-4D97-AF65-F5344CB8AC3E}">
        <p14:creationId xmlns:p14="http://schemas.microsoft.com/office/powerpoint/2010/main" val="42765809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For some Help in Deciding </a:t>
            </a:r>
            <a:r>
              <a:rPr lang="en-US" dirty="0">
                <a:solidFill>
                  <a:schemeClr val="tx1"/>
                </a:solidFill>
              </a:rPr>
              <a:t>Whether to Use a Hybrid </a:t>
            </a:r>
            <a:r>
              <a:rPr lang="en-US" dirty="0" smtClean="0">
                <a:solidFill>
                  <a:schemeClr val="tx1"/>
                </a:solidFill>
              </a:rPr>
              <a:t>Publisher</a:t>
            </a:r>
            <a:endParaRPr lang="en-US" dirty="0"/>
          </a:p>
        </p:txBody>
      </p:sp>
      <p:sp>
        <p:nvSpPr>
          <p:cNvPr id="3" name="Content Placeholder 2"/>
          <p:cNvSpPr>
            <a:spLocks noGrp="1"/>
          </p:cNvSpPr>
          <p:nvPr>
            <p:ph idx="1"/>
          </p:nvPr>
        </p:nvSpPr>
        <p:spPr>
          <a:xfrm>
            <a:off x="677334" y="1815920"/>
            <a:ext cx="8596668" cy="4726547"/>
          </a:xfrm>
        </p:spPr>
        <p:txBody>
          <a:bodyPr>
            <a:normAutofit fontScale="47500" lnSpcReduction="20000"/>
          </a:bodyPr>
          <a:lstStyle/>
          <a:p>
            <a:r>
              <a:rPr lang="en-US" sz="7000" dirty="0" smtClean="0"/>
              <a:t>Check </a:t>
            </a:r>
            <a:r>
              <a:rPr lang="en-US" sz="7000" dirty="0"/>
              <a:t>out my author’s page (note </a:t>
            </a:r>
            <a:r>
              <a:rPr lang="en-US" sz="7000" dirty="0" smtClean="0"/>
              <a:t>SK Grunin’s book 2 – Life Lessons and Tales of Little MisFit - Life Isn’t Always Fair - will be published </a:t>
            </a:r>
            <a:r>
              <a:rPr lang="en-US" sz="7000" dirty="0"/>
              <a:t>in 2022) on their website:  </a:t>
            </a:r>
            <a:r>
              <a:rPr lang="en-US" sz="7000" dirty="0">
                <a:hlinkClick r:id="rId2"/>
              </a:rPr>
              <a:t>https://www.austinmacauley.com/book/life-lessons-and-tales-little-misfit</a:t>
            </a:r>
            <a:r>
              <a:rPr lang="en-US" sz="7000" dirty="0"/>
              <a:t> and check out my website:  </a:t>
            </a:r>
            <a:r>
              <a:rPr lang="en-US" sz="7000" dirty="0">
                <a:hlinkClick r:id="rId3"/>
              </a:rPr>
              <a:t>www.skgCreations.com</a:t>
            </a:r>
            <a:r>
              <a:rPr lang="en-US" sz="7000" dirty="0"/>
              <a:t>    (built by our own webmaster – Judy Loose</a:t>
            </a:r>
            <a:r>
              <a:rPr lang="en-US" sz="7000" dirty="0" smtClean="0"/>
              <a:t>)</a:t>
            </a:r>
          </a:p>
          <a:p>
            <a:r>
              <a:rPr lang="en-US" sz="7000" dirty="0" smtClean="0"/>
              <a:t>Email me if you have questions:  skgrunin@yahoo.com</a:t>
            </a:r>
          </a:p>
          <a:p>
            <a:pPr marL="0" indent="0">
              <a:buNone/>
            </a:pPr>
            <a:endParaRPr lang="en-US" sz="9600" dirty="0"/>
          </a:p>
        </p:txBody>
      </p:sp>
      <p:sp>
        <p:nvSpPr>
          <p:cNvPr id="4" name="Slide Number Placeholder 3"/>
          <p:cNvSpPr>
            <a:spLocks noGrp="1"/>
          </p:cNvSpPr>
          <p:nvPr>
            <p:ph type="sldNum" sz="quarter" idx="12"/>
          </p:nvPr>
        </p:nvSpPr>
        <p:spPr/>
        <p:txBody>
          <a:bodyPr/>
          <a:lstStyle/>
          <a:p>
            <a:fld id="{78A4CA56-2221-4D96-8578-409C6FF4DC06}" type="slidenum">
              <a:rPr lang="en-US" smtClean="0"/>
              <a:t>28</a:t>
            </a:fld>
            <a:endParaRPr lang="en-US"/>
          </a:p>
        </p:txBody>
      </p:sp>
    </p:spTree>
    <p:extLst>
      <p:ext uri="{BB962C8B-B14F-4D97-AF65-F5344CB8AC3E}">
        <p14:creationId xmlns:p14="http://schemas.microsoft.com/office/powerpoint/2010/main" val="206718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Vanity vs Hybrid: What’s the difference?</a:t>
            </a:r>
            <a:br>
              <a:rPr lang="en-US" dirty="0">
                <a:solidFill>
                  <a:schemeClr val="tx1"/>
                </a:solidFill>
              </a:rPr>
            </a:br>
            <a:endParaRPr lang="en-US" dirty="0">
              <a:solidFill>
                <a:schemeClr val="tx1"/>
              </a:solidFill>
            </a:endParaRPr>
          </a:p>
        </p:txBody>
      </p:sp>
      <p:sp>
        <p:nvSpPr>
          <p:cNvPr id="3" name="Content Placeholder 2"/>
          <p:cNvSpPr>
            <a:spLocks noGrp="1"/>
          </p:cNvSpPr>
          <p:nvPr>
            <p:ph idx="1"/>
          </p:nvPr>
        </p:nvSpPr>
        <p:spPr>
          <a:xfrm>
            <a:off x="677334" y="1300767"/>
            <a:ext cx="8596668" cy="4790940"/>
          </a:xfrm>
        </p:spPr>
        <p:txBody>
          <a:bodyPr>
            <a:normAutofit fontScale="85000" lnSpcReduction="10000"/>
          </a:bodyPr>
          <a:lstStyle/>
          <a:p>
            <a:r>
              <a:rPr lang="en-US" sz="3300" dirty="0" smtClean="0"/>
              <a:t>Functionally,  the difference between the </a:t>
            </a:r>
            <a:r>
              <a:rPr lang="en-US" sz="3300" dirty="0"/>
              <a:t>business models of vanity and hybrid </a:t>
            </a:r>
            <a:r>
              <a:rPr lang="en-US" sz="3300" dirty="0" smtClean="0"/>
              <a:t>publishers comes </a:t>
            </a:r>
            <a:r>
              <a:rPr lang="en-US" sz="3300" dirty="0"/>
              <a:t>down to their scruples. </a:t>
            </a:r>
            <a:endParaRPr lang="en-US" sz="3300" dirty="0" smtClean="0"/>
          </a:p>
          <a:p>
            <a:pPr marL="0" indent="0">
              <a:buNone/>
            </a:pPr>
            <a:endParaRPr lang="en-US" sz="2800" dirty="0" smtClean="0"/>
          </a:p>
          <a:p>
            <a:pPr marL="0" indent="0">
              <a:buNone/>
            </a:pPr>
            <a:r>
              <a:rPr lang="en-US" sz="2800" dirty="0" smtClean="0"/>
              <a:t>The </a:t>
            </a:r>
            <a:r>
              <a:rPr lang="en-US" sz="2800" dirty="0"/>
              <a:t>ideal hybrid publisher </a:t>
            </a:r>
            <a:r>
              <a:rPr lang="en-US" sz="2800" dirty="0" smtClean="0"/>
              <a:t>is:</a:t>
            </a:r>
          </a:p>
          <a:p>
            <a:r>
              <a:rPr lang="en-US" sz="2800" dirty="0" smtClean="0"/>
              <a:t>Selective </a:t>
            </a:r>
            <a:r>
              <a:rPr lang="en-US" sz="2800" dirty="0"/>
              <a:t>when it comes to the authors they work </a:t>
            </a:r>
            <a:r>
              <a:rPr lang="en-US" sz="2800" dirty="0" smtClean="0"/>
              <a:t>with</a:t>
            </a:r>
          </a:p>
          <a:p>
            <a:r>
              <a:rPr lang="en-US" sz="2800" dirty="0"/>
              <a:t>W</a:t>
            </a:r>
            <a:r>
              <a:rPr lang="en-US" sz="2800" dirty="0" smtClean="0"/>
              <a:t>ill </a:t>
            </a:r>
            <a:r>
              <a:rPr lang="en-US" sz="2800" dirty="0"/>
              <a:t>truly want to help shape and market the books they take </a:t>
            </a:r>
            <a:r>
              <a:rPr lang="en-US" sz="2800" dirty="0" smtClean="0"/>
              <a:t>on </a:t>
            </a:r>
          </a:p>
          <a:p>
            <a:r>
              <a:rPr lang="en-US" sz="2800" dirty="0" smtClean="0"/>
              <a:t>Have an editorial board which reviews and then accepts and/or and this is KEY – REJECTS manuscripts to be published.  Most review processes take 6-8 weeks. </a:t>
            </a:r>
            <a:endParaRPr lang="en-US" sz="2000" dirty="0" smtClean="0"/>
          </a:p>
        </p:txBody>
      </p:sp>
      <p:sp>
        <p:nvSpPr>
          <p:cNvPr id="4" name="Slide Number Placeholder 3"/>
          <p:cNvSpPr>
            <a:spLocks noGrp="1"/>
          </p:cNvSpPr>
          <p:nvPr>
            <p:ph type="sldNum" sz="quarter" idx="12"/>
          </p:nvPr>
        </p:nvSpPr>
        <p:spPr/>
        <p:txBody>
          <a:bodyPr/>
          <a:lstStyle/>
          <a:p>
            <a:fld id="{78A4CA56-2221-4D96-8578-409C6FF4DC06}" type="slidenum">
              <a:rPr lang="en-US" smtClean="0"/>
              <a:t>3</a:t>
            </a:fld>
            <a:endParaRPr lang="en-US"/>
          </a:p>
        </p:txBody>
      </p:sp>
    </p:spTree>
    <p:extLst>
      <p:ext uri="{BB962C8B-B14F-4D97-AF65-F5344CB8AC3E}">
        <p14:creationId xmlns:p14="http://schemas.microsoft.com/office/powerpoint/2010/main" val="275234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26017"/>
          </a:xfrm>
        </p:spPr>
        <p:txBody>
          <a:bodyPr>
            <a:normAutofit fontScale="90000"/>
          </a:bodyPr>
          <a:lstStyle/>
          <a:p>
            <a:r>
              <a:rPr lang="en-US" dirty="0">
                <a:solidFill>
                  <a:schemeClr val="tx1"/>
                </a:solidFill>
              </a:rPr>
              <a:t>Vanity vs Hybrid: What’s the difference?</a:t>
            </a:r>
            <a:br>
              <a:rPr lang="en-US" dirty="0">
                <a:solidFill>
                  <a:schemeClr val="tx1"/>
                </a:solidFill>
              </a:rPr>
            </a:br>
            <a:endParaRPr lang="en-US" dirty="0"/>
          </a:p>
        </p:txBody>
      </p:sp>
      <p:sp>
        <p:nvSpPr>
          <p:cNvPr id="3" name="Content Placeholder 2"/>
          <p:cNvSpPr>
            <a:spLocks noGrp="1"/>
          </p:cNvSpPr>
          <p:nvPr>
            <p:ph idx="1"/>
          </p:nvPr>
        </p:nvSpPr>
        <p:spPr>
          <a:xfrm>
            <a:off x="677334" y="1403797"/>
            <a:ext cx="8596668" cy="4637565"/>
          </a:xfrm>
        </p:spPr>
        <p:txBody>
          <a:bodyPr>
            <a:normAutofit/>
          </a:bodyPr>
          <a:lstStyle/>
          <a:p>
            <a:r>
              <a:rPr lang="en-US" sz="2800" dirty="0"/>
              <a:t>Whereas, a vanity publisher will publish </a:t>
            </a:r>
            <a:r>
              <a:rPr lang="en-US" sz="2800" dirty="0" smtClean="0"/>
              <a:t>ANY manuscript </a:t>
            </a:r>
            <a:r>
              <a:rPr lang="en-US" sz="2800" dirty="0"/>
              <a:t>that is submitted to them (of course for a charge) </a:t>
            </a:r>
            <a:endParaRPr lang="en-US" sz="2800" dirty="0" smtClean="0"/>
          </a:p>
          <a:p>
            <a:r>
              <a:rPr lang="en-US" sz="2800" dirty="0" smtClean="0"/>
              <a:t>Encourage </a:t>
            </a:r>
            <a:r>
              <a:rPr lang="en-US" sz="2800" dirty="0"/>
              <a:t>the author to pay for add-ons and extra costs that will supposedly boost the author’s book's success. </a:t>
            </a:r>
            <a:endParaRPr lang="en-US" sz="2800" dirty="0" smtClean="0"/>
          </a:p>
          <a:p>
            <a:r>
              <a:rPr lang="en-US" sz="2800" dirty="0"/>
              <a:t>I</a:t>
            </a:r>
            <a:r>
              <a:rPr lang="en-US" sz="2800" dirty="0" smtClean="0"/>
              <a:t>f </a:t>
            </a:r>
            <a:r>
              <a:rPr lang="en-US" sz="2800" dirty="0"/>
              <a:t>they’re particularly odious, they will also hold the author’s intellectual property ransom down the line.</a:t>
            </a:r>
          </a:p>
          <a:p>
            <a:endParaRPr lang="en-US" dirty="0"/>
          </a:p>
        </p:txBody>
      </p:sp>
      <p:sp>
        <p:nvSpPr>
          <p:cNvPr id="4" name="Slide Number Placeholder 3"/>
          <p:cNvSpPr>
            <a:spLocks noGrp="1"/>
          </p:cNvSpPr>
          <p:nvPr>
            <p:ph type="sldNum" sz="quarter" idx="12"/>
          </p:nvPr>
        </p:nvSpPr>
        <p:spPr/>
        <p:txBody>
          <a:bodyPr/>
          <a:lstStyle/>
          <a:p>
            <a:fld id="{78A4CA56-2221-4D96-8578-409C6FF4DC06}" type="slidenum">
              <a:rPr lang="en-US" smtClean="0"/>
              <a:t>4</a:t>
            </a:fld>
            <a:endParaRPr lang="en-US"/>
          </a:p>
        </p:txBody>
      </p:sp>
    </p:spTree>
    <p:extLst>
      <p:ext uri="{BB962C8B-B14F-4D97-AF65-F5344CB8AC3E}">
        <p14:creationId xmlns:p14="http://schemas.microsoft.com/office/powerpoint/2010/main" val="24891740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Key to Understanding Differences between a Hybrid Publisher and a Vanity Press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800" dirty="0" smtClean="0"/>
              <a:t>3 categories or models </a:t>
            </a:r>
            <a:r>
              <a:rPr lang="en-US" sz="2800" dirty="0"/>
              <a:t>of hybrid publishers, but the best of them have one thing in common: they maintain high standards — not only with producing and marketing books, but editorially as well. </a:t>
            </a:r>
            <a:endParaRPr lang="en-US" sz="2800" dirty="0" smtClean="0"/>
          </a:p>
          <a:p>
            <a:r>
              <a:rPr lang="en-US" sz="2800" dirty="0" smtClean="0"/>
              <a:t>Remember -if </a:t>
            </a:r>
            <a:r>
              <a:rPr lang="en-US" sz="2800" dirty="0"/>
              <a:t>they are willing to publish almost any author that is willing to pay them, then they’re not a hybrid publisher anymore — they’re a vanity press.</a:t>
            </a:r>
            <a:endParaRPr lang="en-US" sz="2800" dirty="0"/>
          </a:p>
        </p:txBody>
      </p:sp>
      <p:sp>
        <p:nvSpPr>
          <p:cNvPr id="4" name="Slide Number Placeholder 3"/>
          <p:cNvSpPr>
            <a:spLocks noGrp="1"/>
          </p:cNvSpPr>
          <p:nvPr>
            <p:ph type="sldNum" sz="quarter" idx="12"/>
          </p:nvPr>
        </p:nvSpPr>
        <p:spPr/>
        <p:txBody>
          <a:bodyPr/>
          <a:lstStyle/>
          <a:p>
            <a:fld id="{78A4CA56-2221-4D96-8578-409C6FF4DC06}" type="slidenum">
              <a:rPr lang="en-US" smtClean="0"/>
              <a:t>5</a:t>
            </a:fld>
            <a:endParaRPr lang="en-US"/>
          </a:p>
        </p:txBody>
      </p:sp>
    </p:spTree>
    <p:extLst>
      <p:ext uri="{BB962C8B-B14F-4D97-AF65-F5344CB8AC3E}">
        <p14:creationId xmlns:p14="http://schemas.microsoft.com/office/powerpoint/2010/main" val="216216700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Hybrid Publishers</a:t>
            </a:r>
            <a:endParaRPr lang="en-US" dirty="0"/>
          </a:p>
        </p:txBody>
      </p:sp>
      <p:sp>
        <p:nvSpPr>
          <p:cNvPr id="3" name="Content Placeholder 2"/>
          <p:cNvSpPr>
            <a:spLocks noGrp="1"/>
          </p:cNvSpPr>
          <p:nvPr>
            <p:ph idx="1"/>
          </p:nvPr>
        </p:nvSpPr>
        <p:spPr>
          <a:xfrm>
            <a:off x="677334" y="1378039"/>
            <a:ext cx="8596668" cy="4663324"/>
          </a:xfrm>
        </p:spPr>
        <p:txBody>
          <a:bodyPr>
            <a:normAutofit fontScale="92500" lnSpcReduction="10000"/>
          </a:bodyPr>
          <a:lstStyle/>
          <a:p>
            <a:r>
              <a:rPr lang="en-US" sz="3600" dirty="0" smtClean="0"/>
              <a:t>Function mostly like </a:t>
            </a:r>
            <a:r>
              <a:rPr lang="en-US" sz="3600" dirty="0"/>
              <a:t>a traditional publisher, </a:t>
            </a:r>
            <a:r>
              <a:rPr lang="en-US" sz="3600" dirty="0" smtClean="0"/>
              <a:t>have an editorial board of review and REJECT manuscripts that do not meet set criteria.  </a:t>
            </a:r>
          </a:p>
          <a:p>
            <a:r>
              <a:rPr lang="en-US" sz="3600" dirty="0" smtClean="0"/>
              <a:t>The </a:t>
            </a:r>
            <a:r>
              <a:rPr lang="en-US" sz="3600" dirty="0"/>
              <a:t>key </a:t>
            </a:r>
            <a:r>
              <a:rPr lang="en-US" sz="3600" dirty="0" smtClean="0"/>
              <a:t>exception - authors </a:t>
            </a:r>
            <a:r>
              <a:rPr lang="en-US" sz="3600" dirty="0"/>
              <a:t>will subsidize the cost of publishing and will not be given an advance on royalties- but </a:t>
            </a:r>
            <a:r>
              <a:rPr lang="en-US" sz="3600" dirty="0" smtClean="0"/>
              <a:t>will </a:t>
            </a:r>
            <a:r>
              <a:rPr lang="en-US" sz="3600" dirty="0"/>
              <a:t>receive a higher percentage of royalties than given by traditional publishers.  </a:t>
            </a:r>
          </a:p>
          <a:p>
            <a:endParaRPr lang="en-US" dirty="0"/>
          </a:p>
        </p:txBody>
      </p:sp>
      <p:sp>
        <p:nvSpPr>
          <p:cNvPr id="5" name="Slide Number Placeholder 4"/>
          <p:cNvSpPr>
            <a:spLocks noGrp="1"/>
          </p:cNvSpPr>
          <p:nvPr>
            <p:ph type="sldNum" sz="quarter" idx="12"/>
          </p:nvPr>
        </p:nvSpPr>
        <p:spPr/>
        <p:txBody>
          <a:bodyPr/>
          <a:lstStyle/>
          <a:p>
            <a:fld id="{78A4CA56-2221-4D96-8578-409C6FF4DC06}" type="slidenum">
              <a:rPr lang="en-US" smtClean="0"/>
              <a:t>6</a:t>
            </a:fld>
            <a:endParaRPr lang="en-US"/>
          </a:p>
        </p:txBody>
      </p:sp>
    </p:spTree>
    <p:extLst>
      <p:ext uri="{BB962C8B-B14F-4D97-AF65-F5344CB8AC3E}">
        <p14:creationId xmlns:p14="http://schemas.microsoft.com/office/powerpoint/2010/main" val="3948410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Three Models of Hybrid Publishers</a:t>
            </a:r>
            <a:endParaRPr lang="en-US" dirty="0">
              <a:solidFill>
                <a:schemeClr val="tx1"/>
              </a:solidFill>
            </a:endParaRPr>
          </a:p>
        </p:txBody>
      </p:sp>
      <p:sp>
        <p:nvSpPr>
          <p:cNvPr id="3" name="Content Placeholder 2"/>
          <p:cNvSpPr>
            <a:spLocks noGrp="1"/>
          </p:cNvSpPr>
          <p:nvPr>
            <p:ph idx="1"/>
          </p:nvPr>
        </p:nvSpPr>
        <p:spPr>
          <a:xfrm>
            <a:off x="677334" y="1326524"/>
            <a:ext cx="8596668" cy="5074275"/>
          </a:xfrm>
        </p:spPr>
        <p:txBody>
          <a:bodyPr>
            <a:normAutofit lnSpcReduction="10000"/>
          </a:bodyPr>
          <a:lstStyle/>
          <a:p>
            <a:pPr marL="514350" indent="-514350">
              <a:buAutoNum type="arabicPeriod"/>
            </a:pPr>
            <a:r>
              <a:rPr lang="en-US" sz="2800" b="1" dirty="0" smtClean="0"/>
              <a:t>The </a:t>
            </a:r>
            <a:r>
              <a:rPr lang="en-US" sz="2800" b="1" dirty="0"/>
              <a:t>partnership </a:t>
            </a:r>
            <a:r>
              <a:rPr lang="en-US" sz="2800" b="1" dirty="0" smtClean="0"/>
              <a:t>model - </a:t>
            </a:r>
            <a:r>
              <a:rPr lang="en-US" sz="2800" dirty="0" smtClean="0"/>
              <a:t>most </a:t>
            </a:r>
            <a:r>
              <a:rPr lang="en-US" sz="2800" dirty="0"/>
              <a:t>akin to traditional </a:t>
            </a:r>
            <a:r>
              <a:rPr lang="en-US" sz="2800" dirty="0" smtClean="0"/>
              <a:t>publishing with this model the editorial review process must first accept the manuscript. If the manuscript is accepted, then they will offer the author a partnership contract and shepherd the book </a:t>
            </a:r>
            <a:r>
              <a:rPr lang="en-US" sz="2800" dirty="0"/>
              <a:t>through every step of the </a:t>
            </a:r>
            <a:r>
              <a:rPr lang="en-US" sz="2800" dirty="0" smtClean="0"/>
              <a:t>publication process </a:t>
            </a:r>
            <a:r>
              <a:rPr lang="en-US" sz="2800" dirty="0"/>
              <a:t>from editing to </a:t>
            </a:r>
            <a:r>
              <a:rPr lang="en-US" sz="2800" dirty="0" smtClean="0"/>
              <a:t>marketing.  </a:t>
            </a:r>
          </a:p>
          <a:p>
            <a:pPr marL="514350" indent="-514350">
              <a:buAutoNum type="arabicPeriod"/>
            </a:pPr>
            <a:r>
              <a:rPr lang="en-US" sz="2800" dirty="0" smtClean="0"/>
              <a:t>Two crucial differences </a:t>
            </a:r>
            <a:r>
              <a:rPr lang="en-US" sz="2800" dirty="0"/>
              <a:t>from traditional </a:t>
            </a:r>
            <a:r>
              <a:rPr lang="en-US" sz="2800" dirty="0" smtClean="0"/>
              <a:t>publishing:  1) </a:t>
            </a:r>
            <a:r>
              <a:rPr lang="en-US" sz="2800" dirty="0"/>
              <a:t>the author fronts much of their book’s production </a:t>
            </a:r>
            <a:r>
              <a:rPr lang="en-US" sz="2800" dirty="0" smtClean="0"/>
              <a:t>costs and 2) won't </a:t>
            </a:r>
            <a:r>
              <a:rPr lang="en-US" sz="2800" dirty="0"/>
              <a:t>receive an advance, </a:t>
            </a:r>
            <a:r>
              <a:rPr lang="en-US" sz="2800" dirty="0" smtClean="0"/>
              <a:t>but will earn a </a:t>
            </a:r>
            <a:r>
              <a:rPr lang="en-US" sz="2800" dirty="0"/>
              <a:t>greater share of the </a:t>
            </a:r>
            <a:r>
              <a:rPr lang="en-US" sz="2800" dirty="0" smtClean="0"/>
              <a:t>royalties</a:t>
            </a:r>
            <a:endParaRPr lang="en-US" sz="2800" dirty="0"/>
          </a:p>
        </p:txBody>
      </p:sp>
      <p:sp>
        <p:nvSpPr>
          <p:cNvPr id="4" name="Slide Number Placeholder 3"/>
          <p:cNvSpPr>
            <a:spLocks noGrp="1"/>
          </p:cNvSpPr>
          <p:nvPr>
            <p:ph type="sldNum" sz="quarter" idx="12"/>
          </p:nvPr>
        </p:nvSpPr>
        <p:spPr/>
        <p:txBody>
          <a:bodyPr/>
          <a:lstStyle/>
          <a:p>
            <a:fld id="{78A4CA56-2221-4D96-8578-409C6FF4DC06}" type="slidenum">
              <a:rPr lang="en-US" smtClean="0"/>
              <a:t>7</a:t>
            </a:fld>
            <a:endParaRPr lang="en-US"/>
          </a:p>
        </p:txBody>
      </p:sp>
    </p:spTree>
    <p:extLst>
      <p:ext uri="{BB962C8B-B14F-4D97-AF65-F5344CB8AC3E}">
        <p14:creationId xmlns:p14="http://schemas.microsoft.com/office/powerpoint/2010/main" val="39484496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b="1" dirty="0"/>
              <a:t>The </a:t>
            </a:r>
            <a:r>
              <a:rPr lang="en-US" b="1" dirty="0" smtClean="0"/>
              <a:t>Crowdfunding Model</a:t>
            </a:r>
            <a:r>
              <a:rPr lang="en-US" b="1" dirty="0"/>
              <a:t/>
            </a:r>
            <a:br>
              <a:rPr lang="en-US" b="1" dirty="0"/>
            </a:br>
            <a:endParaRPr lang="en-US" dirty="0"/>
          </a:p>
        </p:txBody>
      </p:sp>
      <p:sp>
        <p:nvSpPr>
          <p:cNvPr id="3" name="Content Placeholder 2"/>
          <p:cNvSpPr>
            <a:spLocks noGrp="1"/>
          </p:cNvSpPr>
          <p:nvPr>
            <p:ph idx="1"/>
          </p:nvPr>
        </p:nvSpPr>
        <p:spPr>
          <a:xfrm>
            <a:off x="677334" y="1519707"/>
            <a:ext cx="8596668" cy="4521655"/>
          </a:xfrm>
        </p:spPr>
        <p:txBody>
          <a:bodyPr>
            <a:normAutofit fontScale="62500" lnSpcReduction="20000"/>
          </a:bodyPr>
          <a:lstStyle/>
          <a:p>
            <a:r>
              <a:rPr lang="en-US" sz="4600" dirty="0"/>
              <a:t>A</a:t>
            </a:r>
            <a:r>
              <a:rPr lang="en-US" sz="4600" dirty="0" smtClean="0"/>
              <a:t>uthors </a:t>
            </a:r>
            <a:r>
              <a:rPr lang="en-US" sz="4600" dirty="0"/>
              <a:t>interested in </a:t>
            </a:r>
            <a:r>
              <a:rPr lang="en-US" sz="4600" dirty="0" smtClean="0"/>
              <a:t>using the crowdfunding </a:t>
            </a:r>
            <a:r>
              <a:rPr lang="en-US" sz="4600" dirty="0"/>
              <a:t>model need </a:t>
            </a:r>
            <a:r>
              <a:rPr lang="en-US" sz="4600" dirty="0" smtClean="0"/>
              <a:t>to raise </a:t>
            </a:r>
            <a:r>
              <a:rPr lang="en-US" sz="4600" dirty="0"/>
              <a:t>funds to produce their book by appealing to the crowd. This signals </a:t>
            </a:r>
            <a:r>
              <a:rPr lang="en-US" sz="4600" dirty="0" smtClean="0"/>
              <a:t>that </a:t>
            </a:r>
            <a:r>
              <a:rPr lang="en-US" sz="4600" dirty="0"/>
              <a:t>their book is a good bet — after all, there’s already a readership willing to put money down for it. </a:t>
            </a:r>
            <a:endParaRPr lang="en-US" sz="4600" dirty="0" smtClean="0"/>
          </a:p>
          <a:p>
            <a:pPr marL="0" indent="0">
              <a:buNone/>
            </a:pPr>
            <a:endParaRPr lang="en-US" sz="4600" dirty="0" smtClean="0"/>
          </a:p>
          <a:p>
            <a:r>
              <a:rPr lang="en-US" sz="4600" dirty="0" smtClean="0"/>
              <a:t>There </a:t>
            </a:r>
            <a:r>
              <a:rPr lang="en-US" sz="4600" dirty="0"/>
              <a:t>is, of course, a catch: if the author </a:t>
            </a:r>
            <a:r>
              <a:rPr lang="en-US" sz="4600" i="1" dirty="0"/>
              <a:t>doesn't</a:t>
            </a:r>
            <a:r>
              <a:rPr lang="en-US" sz="4600" dirty="0"/>
              <a:t> </a:t>
            </a:r>
            <a:r>
              <a:rPr lang="en-US" sz="4600" dirty="0" smtClean="0"/>
              <a:t>raise </a:t>
            </a:r>
            <a:r>
              <a:rPr lang="en-US" sz="4600" dirty="0"/>
              <a:t>a certain minimum </a:t>
            </a:r>
            <a:r>
              <a:rPr lang="en-US" sz="4600" dirty="0" smtClean="0"/>
              <a:t>dollar amount</a:t>
            </a:r>
            <a:r>
              <a:rPr lang="en-US" sz="4600" dirty="0"/>
              <a:t>, the book is subject to cancellation.</a:t>
            </a:r>
          </a:p>
          <a:p>
            <a:endParaRPr lang="en-US" dirty="0"/>
          </a:p>
        </p:txBody>
      </p:sp>
      <p:sp>
        <p:nvSpPr>
          <p:cNvPr id="4" name="Slide Number Placeholder 3"/>
          <p:cNvSpPr>
            <a:spLocks noGrp="1"/>
          </p:cNvSpPr>
          <p:nvPr>
            <p:ph type="sldNum" sz="quarter" idx="12"/>
          </p:nvPr>
        </p:nvSpPr>
        <p:spPr/>
        <p:txBody>
          <a:bodyPr/>
          <a:lstStyle/>
          <a:p>
            <a:fld id="{78A4CA56-2221-4D96-8578-409C6FF4DC06}" type="slidenum">
              <a:rPr lang="en-US" smtClean="0"/>
              <a:t>8</a:t>
            </a:fld>
            <a:endParaRPr lang="en-US"/>
          </a:p>
        </p:txBody>
      </p:sp>
    </p:spTree>
    <p:extLst>
      <p:ext uri="{BB962C8B-B14F-4D97-AF65-F5344CB8AC3E}">
        <p14:creationId xmlns:p14="http://schemas.microsoft.com/office/powerpoint/2010/main" val="9751434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b="1" dirty="0"/>
              <a:t>The </a:t>
            </a:r>
            <a:r>
              <a:rPr lang="en-US" b="1" dirty="0" smtClean="0"/>
              <a:t>Agent-assisted Model</a:t>
            </a:r>
            <a:r>
              <a:rPr lang="en-US" b="1" dirty="0"/>
              <a:t/>
            </a:r>
            <a:br>
              <a:rPr lang="en-US" b="1" dirty="0"/>
            </a:br>
            <a:endParaRPr lang="en-US" dirty="0"/>
          </a:p>
        </p:txBody>
      </p:sp>
      <p:sp>
        <p:nvSpPr>
          <p:cNvPr id="3" name="Content Placeholder 2"/>
          <p:cNvSpPr>
            <a:spLocks noGrp="1"/>
          </p:cNvSpPr>
          <p:nvPr>
            <p:ph idx="1"/>
          </p:nvPr>
        </p:nvSpPr>
        <p:spPr>
          <a:xfrm>
            <a:off x="677334" y="1468192"/>
            <a:ext cx="8596668" cy="4586049"/>
          </a:xfrm>
        </p:spPr>
        <p:txBody>
          <a:bodyPr>
            <a:normAutofit/>
          </a:bodyPr>
          <a:lstStyle/>
          <a:p>
            <a:r>
              <a:rPr lang="en-US" sz="2800" dirty="0" smtClean="0"/>
              <a:t>Sometimes</a:t>
            </a:r>
            <a:r>
              <a:rPr lang="en-US" sz="2800" dirty="0"/>
              <a:t>, </a:t>
            </a:r>
            <a:r>
              <a:rPr lang="en-US" sz="2800" dirty="0">
                <a:solidFill>
                  <a:schemeClr val="tx1"/>
                </a:solidFill>
                <a:hlinkClick r:id="rId2"/>
              </a:rPr>
              <a:t>literary agents</a:t>
            </a:r>
            <a:r>
              <a:rPr lang="en-US" sz="2800" dirty="0">
                <a:solidFill>
                  <a:schemeClr val="tx1"/>
                </a:solidFill>
              </a:rPr>
              <a:t> get </a:t>
            </a:r>
            <a:r>
              <a:rPr lang="en-US" sz="2800" dirty="0" smtClean="0">
                <a:solidFill>
                  <a:schemeClr val="tx1"/>
                </a:solidFill>
              </a:rPr>
              <a:t>manuscripts </a:t>
            </a:r>
            <a:r>
              <a:rPr lang="en-US" sz="2800" dirty="0">
                <a:solidFill>
                  <a:schemeClr val="tx1"/>
                </a:solidFill>
              </a:rPr>
              <a:t>that they know will be </a:t>
            </a:r>
            <a:r>
              <a:rPr lang="en-US" sz="2800" dirty="0" smtClean="0">
                <a:solidFill>
                  <a:schemeClr val="tx1"/>
                </a:solidFill>
              </a:rPr>
              <a:t>a tough sell </a:t>
            </a:r>
            <a:r>
              <a:rPr lang="en-US" sz="2800" dirty="0">
                <a:solidFill>
                  <a:schemeClr val="tx1"/>
                </a:solidFill>
              </a:rPr>
              <a:t>to the </a:t>
            </a:r>
            <a:r>
              <a:rPr lang="en-US" sz="2800" dirty="0">
                <a:solidFill>
                  <a:schemeClr val="tx1"/>
                </a:solidFill>
                <a:hlinkClick r:id="rId3"/>
              </a:rPr>
              <a:t>major commercial presses</a:t>
            </a:r>
            <a:r>
              <a:rPr lang="en-US" sz="2800" dirty="0">
                <a:solidFill>
                  <a:schemeClr val="tx1"/>
                </a:solidFill>
              </a:rPr>
              <a:t> — they might be beautifully written, but just a touch too quirky for mainstream success. </a:t>
            </a:r>
            <a:endParaRPr lang="en-US" sz="2800" dirty="0" smtClean="0">
              <a:solidFill>
                <a:schemeClr val="tx1"/>
              </a:solidFill>
            </a:endParaRPr>
          </a:p>
          <a:p>
            <a:r>
              <a:rPr lang="en-US" sz="2800" dirty="0" smtClean="0"/>
              <a:t>In these cases </a:t>
            </a:r>
            <a:r>
              <a:rPr lang="en-US" sz="2800" dirty="0"/>
              <a:t>the agent will produce the book themselves, leveraging their knowledge of the publishing industry’s best practices. They'll also try to sell the foreign rights to </a:t>
            </a:r>
            <a:r>
              <a:rPr lang="en-US" sz="2800" dirty="0" smtClean="0"/>
              <a:t>the book. </a:t>
            </a:r>
            <a:endParaRPr lang="en-US" sz="2800" dirty="0"/>
          </a:p>
          <a:p>
            <a:endParaRPr lang="en-US" dirty="0"/>
          </a:p>
        </p:txBody>
      </p:sp>
      <p:sp>
        <p:nvSpPr>
          <p:cNvPr id="6" name="Slide Number Placeholder 5"/>
          <p:cNvSpPr>
            <a:spLocks noGrp="1"/>
          </p:cNvSpPr>
          <p:nvPr>
            <p:ph type="sldNum" sz="quarter" idx="12"/>
          </p:nvPr>
        </p:nvSpPr>
        <p:spPr/>
        <p:txBody>
          <a:bodyPr/>
          <a:lstStyle/>
          <a:p>
            <a:fld id="{78A4CA56-2221-4D96-8578-409C6FF4DC06}" type="slidenum">
              <a:rPr lang="en-US" smtClean="0"/>
              <a:t>9</a:t>
            </a:fld>
            <a:endParaRPr lang="en-US"/>
          </a:p>
        </p:txBody>
      </p:sp>
    </p:spTree>
    <p:extLst>
      <p:ext uri="{BB962C8B-B14F-4D97-AF65-F5344CB8AC3E}">
        <p14:creationId xmlns:p14="http://schemas.microsoft.com/office/powerpoint/2010/main" val="400647244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24799</TotalTime>
  <Words>1477</Words>
  <Application>Microsoft Office PowerPoint</Application>
  <PresentationFormat>Widescreen</PresentationFormat>
  <Paragraphs>131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Trebuchet MS</vt:lpstr>
      <vt:lpstr>Wingdings 3</vt:lpstr>
      <vt:lpstr>Facet</vt:lpstr>
      <vt:lpstr>Using a Hybrid Publisher June 2022 – presentation to the Gulf Coast Writer’s Association  by Dr. Susan K. Grunin – Award Winning author of Life Lessons and Tales of Little MisFit – Book 1:  Life Isn’t Always What It Seems </vt:lpstr>
      <vt:lpstr>What Is a Hybrid Publishing Company?</vt:lpstr>
      <vt:lpstr>Vanity vs Hybrid: What’s the difference? </vt:lpstr>
      <vt:lpstr>Vanity vs Hybrid: What’s the difference? </vt:lpstr>
      <vt:lpstr>Key to Understanding Differences between a Hybrid Publisher and a Vanity Press</vt:lpstr>
      <vt:lpstr>True Hybrid Publishers</vt:lpstr>
      <vt:lpstr>Three Models of Hybrid Publishers</vt:lpstr>
      <vt:lpstr>2. The Crowdfunding Model </vt:lpstr>
      <vt:lpstr>3. The Agent-assisted Model </vt:lpstr>
      <vt:lpstr>Ways to Tell if a Hybrid Publisher Is Legit</vt:lpstr>
      <vt:lpstr>Ways to Tell if a Hybrid Publisher Is Legit</vt:lpstr>
      <vt:lpstr>8 Signs Your Publisher is a Scam</vt:lpstr>
      <vt:lpstr>Some Vanity Presses Are Owned by Major Publishers and Do Not Get Books into Bookstores   </vt:lpstr>
      <vt:lpstr>Some Vanity Presses Are Owned by Major Publishers and Do Not Get Books into Bookstores</vt:lpstr>
      <vt:lpstr>Some Vanity Presses Are Owned by Major Publishers and Do Not Get Books into Bookstores</vt:lpstr>
      <vt:lpstr>What Should You Look for in a Hybrid Publisher? </vt:lpstr>
      <vt:lpstr>What Should You Look for in a Hybrid Publisher?  (continued) </vt:lpstr>
      <vt:lpstr>What Should You Look for in a Hybrid Publisher?  (continued) </vt:lpstr>
      <vt:lpstr>What Should You Look for in a Hybrid Publisher?  (continued)  </vt:lpstr>
      <vt:lpstr>What Should You Look for in a Hybrid Publisher?  (continued)</vt:lpstr>
      <vt:lpstr>What Should You Look for in a Hybrid Publisher?  (continued) </vt:lpstr>
      <vt:lpstr>What Type of Book/Author Is Most Likely to Benefit from Using a Hybrid Publisher?</vt:lpstr>
      <vt:lpstr>Services Available from a Hybrid Publisher</vt:lpstr>
      <vt:lpstr>Deciding Whether to Use a Hybrid Publisher – It Isn’t for Everyone!</vt:lpstr>
      <vt:lpstr>USE GCWA Sources and Resources!</vt:lpstr>
      <vt:lpstr>Deciding Whether to Use a Hybrid Publisher – It Isn’t for Everyone!</vt:lpstr>
      <vt:lpstr>Deciding Whether to Use a Hybrid Publisher – It Isn’t for Everyone!</vt:lpstr>
      <vt:lpstr>For some Help in Deciding Whether to Use a Hybrid Publisher</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34</cp:revision>
  <cp:lastPrinted>2022-05-02T18:01:44Z</cp:lastPrinted>
  <dcterms:created xsi:type="dcterms:W3CDTF">2022-04-19T14:26:47Z</dcterms:created>
  <dcterms:modified xsi:type="dcterms:W3CDTF">2022-05-06T19:45:58Z</dcterms:modified>
</cp:coreProperties>
</file>